
<file path=[Content_Types].xml><?xml version="1.0" encoding="utf-8"?>
<Types xmlns="http://schemas.openxmlformats.org/package/2006/content-types">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diagrams/colors1.xml" ContentType="application/vnd.openxmlformats-officedocument.drawingml.diagramColors+xml"/>
  <Override PartName="/ppt/charts/colors1.xml" ContentType="application/vnd.ms-office.chartcolorstyl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rels" ContentType="application/vnd.openxmlformats-package.relationships+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charts/colors2.xml" ContentType="application/vnd.ms-office.chartcolorstyl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charts/style1.xml" ContentType="application/vnd.ms-office.chartstyl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slideLayouts/slideLayout17.xml" ContentType="application/vnd.openxmlformats-officedocument.presentationml.slideLayout+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charts/style2.xml" ContentType="application/vnd.ms-office.chartstyle+xml"/>
  <Override PartName="/ppt/commentAuthors.xml" ContentType="application/vnd.openxmlformats-officedocument.presentationml.commentAuthors+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diagrams/data1.xml" ContentType="application/vnd.openxmlformats-officedocument.drawingml.diagramData+xml"/>
  <Default Extension="wdp" ContentType="image/vnd.ms-photo"/>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diagrams/drawing1.xml" ContentType="application/vnd.ms-office.drawingml.diagramDrawing+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18"/>
  </p:notesMasterIdLst>
  <p:handoutMasterIdLst>
    <p:handoutMasterId r:id="rId19"/>
  </p:handoutMasterIdLst>
  <p:sldIdLst>
    <p:sldId id="379" r:id="rId2"/>
    <p:sldId id="380" r:id="rId3"/>
    <p:sldId id="440" r:id="rId4"/>
    <p:sldId id="438" r:id="rId5"/>
    <p:sldId id="443" r:id="rId6"/>
    <p:sldId id="444" r:id="rId7"/>
    <p:sldId id="445" r:id="rId8"/>
    <p:sldId id="446" r:id="rId9"/>
    <p:sldId id="448" r:id="rId10"/>
    <p:sldId id="432" r:id="rId11"/>
    <p:sldId id="431" r:id="rId12"/>
    <p:sldId id="434" r:id="rId13"/>
    <p:sldId id="418" r:id="rId14"/>
    <p:sldId id="411" r:id="rId15"/>
    <p:sldId id="439" r:id="rId16"/>
    <p:sldId id="436"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704" userDrawn="1">
          <p15:clr>
            <a:srgbClr val="A4A3A4"/>
          </p15:clr>
        </p15:guide>
        <p15:guide id="5" orient="horz" pos="144" userDrawn="1">
          <p15:clr>
            <a:srgbClr val="A4A3A4"/>
          </p15:clr>
        </p15:guide>
        <p15:guide id="6" orient="horz" pos="504" userDrawn="1">
          <p15:clr>
            <a:srgbClr val="A4A3A4"/>
          </p15:clr>
        </p15:guide>
        <p15:guide id="17" pos="1848" userDrawn="1">
          <p15:clr>
            <a:srgbClr val="A4A3A4"/>
          </p15:clr>
        </p15:guide>
        <p15:guide id="39" orient="horz" pos="696" userDrawn="1">
          <p15:clr>
            <a:srgbClr val="A4A3A4"/>
          </p15:clr>
        </p15:guide>
        <p15:guide id="43" pos="2880" userDrawn="1">
          <p15:clr>
            <a:srgbClr val="A4A3A4"/>
          </p15:clr>
        </p15:guide>
        <p15:guide id="44" orient="horz" pos="912" userDrawn="1">
          <p15:clr>
            <a:srgbClr val="A4A3A4"/>
          </p15:clr>
        </p15:guide>
        <p15:guide id="45" pos="192" userDrawn="1">
          <p15:clr>
            <a:srgbClr val="A4A3A4"/>
          </p15:clr>
        </p15:guide>
        <p15:guide id="46" pos="1488" userDrawn="1">
          <p15:clr>
            <a:srgbClr val="A4A3A4"/>
          </p15:clr>
        </p15:guide>
        <p15:guide id="47" orient="horz" pos="3528" userDrawn="1">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Usman Shakir" initials="US" lastIdx="0" clrIdx="0">
    <p:extLst/>
  </p:cmAuthor>
  <p:cmAuthor id="2" name="Carrie" initials="CLS" lastIdx="5"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1673A8"/>
    <a:srgbClr val="898989"/>
    <a:srgbClr val="E92941"/>
    <a:srgbClr val="8DC63F"/>
    <a:srgbClr val="000000"/>
    <a:srgbClr val="E98141"/>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3636" autoAdjust="0"/>
    <p:restoredTop sz="89643" autoAdjust="0"/>
  </p:normalViewPr>
  <p:slideViewPr>
    <p:cSldViewPr snapToGrid="0" showGuides="1">
      <p:cViewPr varScale="1">
        <p:scale>
          <a:sx n="148" d="100"/>
          <a:sy n="148" d="100"/>
        </p:scale>
        <p:origin x="-1440" y="-104"/>
      </p:cViewPr>
      <p:guideLst>
        <p:guide orient="horz" pos="1704"/>
        <p:guide orient="horz" pos="144"/>
        <p:guide orient="horz" pos="504"/>
        <p:guide orient="horz" pos="696"/>
        <p:guide orient="horz" pos="912"/>
        <p:guide orient="horz" pos="3528"/>
        <p:guide pos="1848"/>
        <p:guide pos="2880"/>
        <p:guide pos="192"/>
        <p:guide pos="1488"/>
      </p:guideLst>
    </p:cSldViewPr>
  </p:slideViewPr>
  <p:notesTextViewPr>
    <p:cViewPr>
      <p:scale>
        <a:sx n="3" d="2"/>
        <a:sy n="3" d="2"/>
      </p:scale>
      <p:origin x="0" y="0"/>
    </p:cViewPr>
  </p:notesTextViewPr>
  <p:notesViewPr>
    <p:cSldViewPr snapToGrid="0" showGuides="1">
      <p:cViewPr varScale="1">
        <p:scale>
          <a:sx n="89" d="100"/>
          <a:sy n="89" d="100"/>
        </p:scale>
        <p:origin x="2838" y="78"/>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doughnutChart>
        <c:varyColors val="1"/>
        <c:ser>
          <c:idx val="0"/>
          <c:order val="0"/>
          <c:tx>
            <c:strRef>
              <c:f>Sheet1!$B$1</c:f>
              <c:strCache>
                <c:ptCount val="1"/>
                <c:pt idx="0">
                  <c:v>Construction Dollar Value</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FF2-447A-9E06-633933CE405B}"/>
              </c:ext>
            </c:extLst>
          </c:dPt>
          <c:dPt>
            <c:idx val="1"/>
            <c:spPr>
              <a:solidFill>
                <a:srgbClr val="E92941"/>
              </a:solidFill>
              <a:ln w="19050">
                <a:solidFill>
                  <a:schemeClr val="lt1"/>
                </a:solidFill>
              </a:ln>
              <a:effectLst/>
            </c:spPr>
            <c:extLst xmlns:c16r2="http://schemas.microsoft.com/office/drawing/2015/06/chart">
              <c:ext xmlns:c16="http://schemas.microsoft.com/office/drawing/2014/chart" uri="{C3380CC4-5D6E-409C-BE32-E72D297353CC}">
                <c16:uniqueId val="{00000003-6FF2-447A-9E06-633933CE405B}"/>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FF2-447A-9E06-633933CE405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95000"/>
                      </a:schemeClr>
                    </a:solidFill>
                    <a:latin typeface="+mn-lt"/>
                    <a:ea typeface="+mn-ea"/>
                    <a:cs typeface="+mn-cs"/>
                  </a:defRPr>
                </a:pPr>
                <a:endParaRPr lang="en-US"/>
              </a:p>
            </c:txPr>
            <c:showPercent val="1"/>
            <c:extLst xmlns:c16r2="http://schemas.microsoft.com/office/drawing/2015/06/chart">
              <c:ext xmlns:c15="http://schemas.microsoft.com/office/drawing/2012/chart" uri="{CE6537A1-D6FC-4f65-9D91-7224C49458BB}"/>
            </c:extLst>
          </c:dLbls>
          <c:cat>
            <c:strRef>
              <c:f>Sheet1!$A$2:$A$4</c:f>
              <c:strCache>
                <c:ptCount val="2"/>
                <c:pt idx="0">
                  <c:v>International</c:v>
                </c:pt>
                <c:pt idx="1">
                  <c:v>Domestic</c:v>
                </c:pt>
              </c:strCache>
            </c:strRef>
          </c:cat>
          <c:val>
            <c:numRef>
              <c:f>Sheet1!$B$2:$B$4</c:f>
              <c:numCache>
                <c:formatCode>_("$"* #,##0.00_);_("$"* \(#,##0.00\);_("$"* "-"??_);_(@_)</c:formatCode>
                <c:ptCount val="3"/>
                <c:pt idx="0">
                  <c:v>5.0E8</c:v>
                </c:pt>
                <c:pt idx="1">
                  <c:v>4.0E9</c:v>
                </c:pt>
              </c:numCache>
            </c:numRef>
          </c:val>
          <c:extLst xmlns:c16r2="http://schemas.microsoft.com/office/drawing/2015/06/chart">
            <c:ext xmlns:c16="http://schemas.microsoft.com/office/drawing/2014/chart" uri="{C3380CC4-5D6E-409C-BE32-E72D297353CC}">
              <c16:uniqueId val="{00000006-6FF2-447A-9E06-633933CE405B}"/>
            </c:ext>
          </c:extLst>
        </c:ser>
        <c:dLbls>
          <c:showPercent val="1"/>
        </c:dLbls>
        <c:firstSliceAng val="0"/>
        <c:holeSize val="50"/>
      </c:doughnut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doughnutChart>
        <c:varyColors val="1"/>
        <c:ser>
          <c:idx val="0"/>
          <c:order val="0"/>
          <c:tx>
            <c:strRef>
              <c:f>Sheet1!$B$1</c:f>
              <c:strCache>
                <c:ptCount val="1"/>
                <c:pt idx="0">
                  <c:v>Professional Accrediations</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336-4C8D-ACB9-B5979808B50B}"/>
              </c:ext>
            </c:extLst>
          </c:dPt>
          <c:dPt>
            <c:idx val="1"/>
            <c:spPr>
              <a:solidFill>
                <a:srgbClr val="E92941"/>
              </a:solidFill>
              <a:ln w="19050">
                <a:solidFill>
                  <a:schemeClr val="lt1"/>
                </a:solidFill>
              </a:ln>
              <a:effectLst/>
            </c:spPr>
            <c:extLst xmlns:c16r2="http://schemas.microsoft.com/office/drawing/2015/06/chart">
              <c:ext xmlns:c16="http://schemas.microsoft.com/office/drawing/2014/chart" uri="{C3380CC4-5D6E-409C-BE32-E72D297353CC}">
                <c16:uniqueId val="{00000003-9336-4C8D-ACB9-B5979808B50B}"/>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336-4C8D-ACB9-B5979808B50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95000"/>
                      </a:schemeClr>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Registered Architects</c:v>
                </c:pt>
                <c:pt idx="1">
                  <c:v>Intern In Training</c:v>
                </c:pt>
                <c:pt idx="2">
                  <c:v>PMP</c:v>
                </c:pt>
              </c:strCache>
            </c:strRef>
          </c:cat>
          <c:val>
            <c:numRef>
              <c:f>Sheet1!$B$2:$B$4</c:f>
              <c:numCache>
                <c:formatCode>General</c:formatCode>
                <c:ptCount val="3"/>
                <c:pt idx="0">
                  <c:v>9.0</c:v>
                </c:pt>
                <c:pt idx="1">
                  <c:v>6.0</c:v>
                </c:pt>
                <c:pt idx="2">
                  <c:v>4.0</c:v>
                </c:pt>
              </c:numCache>
            </c:numRef>
          </c:val>
          <c:extLst xmlns:c16r2="http://schemas.microsoft.com/office/drawing/2015/06/chart">
            <c:ext xmlns:c16="http://schemas.microsoft.com/office/drawing/2014/chart" uri="{C3380CC4-5D6E-409C-BE32-E72D297353CC}">
              <c16:uniqueId val="{00000006-9336-4C8D-ACB9-B5979808B50B}"/>
            </c:ext>
          </c:extLst>
        </c:ser>
        <c:dLbls>
          <c:showPercent val="1"/>
        </c:dLbls>
        <c:firstSliceAng val="0"/>
        <c:holeSize val="50"/>
      </c:doughnut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0E4C9-ADF6-4822-868B-C953FFDD99CC}" type="doc">
      <dgm:prSet loTypeId="urn:microsoft.com/office/officeart/2005/8/layout/chevron1" loCatId="process" qsTypeId="urn:microsoft.com/office/officeart/2005/8/quickstyle/simple1" qsCatId="simple" csTypeId="urn:microsoft.com/office/officeart/2005/8/colors/accent1_2" csCatId="accent1" phldr="1"/>
      <dgm:spPr/>
    </dgm:pt>
    <dgm:pt modelId="{0C0E9630-5235-40AD-98DE-BDAE39F95D7B}">
      <dgm:prSet phldrT="[Text]" custT="1"/>
      <dgm:spPr>
        <a:solidFill>
          <a:schemeClr val="bg2">
            <a:lumMod val="50000"/>
          </a:schemeClr>
        </a:solidFill>
      </dgm:spPr>
      <dgm:t>
        <a:bodyPr/>
        <a:lstStyle/>
        <a:p>
          <a:r>
            <a:rPr lang="en-US" sz="3600" b="1" dirty="0"/>
            <a:t>Tier I</a:t>
          </a:r>
        </a:p>
      </dgm:t>
    </dgm:pt>
    <dgm:pt modelId="{C1483087-3DAC-490D-8ED8-A8D122F700E0}" type="parTrans" cxnId="{3810E70A-39DF-4845-BF7D-A13DF4CB70F1}">
      <dgm:prSet/>
      <dgm:spPr/>
      <dgm:t>
        <a:bodyPr/>
        <a:lstStyle/>
        <a:p>
          <a:endParaRPr lang="en-US"/>
        </a:p>
      </dgm:t>
    </dgm:pt>
    <dgm:pt modelId="{99FB0C95-C4E8-4738-883B-9822822196BA}" type="sibTrans" cxnId="{3810E70A-39DF-4845-BF7D-A13DF4CB70F1}">
      <dgm:prSet/>
      <dgm:spPr/>
      <dgm:t>
        <a:bodyPr/>
        <a:lstStyle/>
        <a:p>
          <a:endParaRPr lang="en-US"/>
        </a:p>
      </dgm:t>
    </dgm:pt>
    <dgm:pt modelId="{56FB3741-78F6-4CB8-A9F9-51B8954F5FED}">
      <dgm:prSet phldrT="[Text]" custT="1"/>
      <dgm:spPr>
        <a:solidFill>
          <a:srgbClr val="1673A8"/>
        </a:solidFill>
      </dgm:spPr>
      <dgm:t>
        <a:bodyPr/>
        <a:lstStyle/>
        <a:p>
          <a:r>
            <a:rPr lang="en-US" sz="3600" b="1" dirty="0"/>
            <a:t>Tier II</a:t>
          </a:r>
        </a:p>
      </dgm:t>
    </dgm:pt>
    <dgm:pt modelId="{BE89721A-0777-42D1-A3F5-FDA66C03E804}" type="parTrans" cxnId="{5A5358F3-EEC2-4C0E-A37D-0CA29D293165}">
      <dgm:prSet/>
      <dgm:spPr/>
      <dgm:t>
        <a:bodyPr/>
        <a:lstStyle/>
        <a:p>
          <a:endParaRPr lang="en-US"/>
        </a:p>
      </dgm:t>
    </dgm:pt>
    <dgm:pt modelId="{30331512-8DFD-4E27-9909-C58E9566B46F}" type="sibTrans" cxnId="{5A5358F3-EEC2-4C0E-A37D-0CA29D293165}">
      <dgm:prSet/>
      <dgm:spPr/>
      <dgm:t>
        <a:bodyPr/>
        <a:lstStyle/>
        <a:p>
          <a:endParaRPr lang="en-US"/>
        </a:p>
      </dgm:t>
    </dgm:pt>
    <dgm:pt modelId="{7B75B5C8-9A7E-4EED-A5FC-09948E1920C2}">
      <dgm:prSet phldrT="[Text]" custT="1"/>
      <dgm:spPr>
        <a:solidFill>
          <a:srgbClr val="E92941"/>
        </a:solidFill>
      </dgm:spPr>
      <dgm:t>
        <a:bodyPr/>
        <a:lstStyle/>
        <a:p>
          <a:r>
            <a:rPr lang="en-US" sz="3600" b="1" dirty="0"/>
            <a:t>Tier III</a:t>
          </a:r>
        </a:p>
      </dgm:t>
    </dgm:pt>
    <dgm:pt modelId="{89978283-F431-403E-9CE8-F6675C148AA0}" type="parTrans" cxnId="{9B6564D4-A99A-468D-9970-89EE10E93424}">
      <dgm:prSet/>
      <dgm:spPr/>
      <dgm:t>
        <a:bodyPr/>
        <a:lstStyle/>
        <a:p>
          <a:endParaRPr lang="en-US"/>
        </a:p>
      </dgm:t>
    </dgm:pt>
    <dgm:pt modelId="{D3217366-CE91-4D02-B85A-9AFFE5D64C50}" type="sibTrans" cxnId="{9B6564D4-A99A-468D-9970-89EE10E93424}">
      <dgm:prSet/>
      <dgm:spPr/>
      <dgm:t>
        <a:bodyPr/>
        <a:lstStyle/>
        <a:p>
          <a:endParaRPr lang="en-US"/>
        </a:p>
      </dgm:t>
    </dgm:pt>
    <dgm:pt modelId="{F3774473-601E-4D9C-93C2-FD3E8C1F8B05}" type="pres">
      <dgm:prSet presAssocID="{DFF0E4C9-ADF6-4822-868B-C953FFDD99CC}" presName="Name0" presStyleCnt="0">
        <dgm:presLayoutVars>
          <dgm:dir/>
          <dgm:animLvl val="lvl"/>
          <dgm:resizeHandles val="exact"/>
        </dgm:presLayoutVars>
      </dgm:prSet>
      <dgm:spPr/>
    </dgm:pt>
    <dgm:pt modelId="{F8F00389-892A-4004-9F59-14668CD3865D}" type="pres">
      <dgm:prSet presAssocID="{0C0E9630-5235-40AD-98DE-BDAE39F95D7B}" presName="parTxOnly" presStyleLbl="node1" presStyleIdx="0" presStyleCnt="3">
        <dgm:presLayoutVars>
          <dgm:chMax val="0"/>
          <dgm:chPref val="0"/>
          <dgm:bulletEnabled val="1"/>
        </dgm:presLayoutVars>
      </dgm:prSet>
      <dgm:spPr/>
      <dgm:t>
        <a:bodyPr/>
        <a:lstStyle/>
        <a:p>
          <a:endParaRPr lang="en-US"/>
        </a:p>
      </dgm:t>
    </dgm:pt>
    <dgm:pt modelId="{4CFA1A5F-9E5D-4276-9B0C-0B12A112E7E5}" type="pres">
      <dgm:prSet presAssocID="{99FB0C95-C4E8-4738-883B-9822822196BA}" presName="parTxOnlySpace" presStyleCnt="0"/>
      <dgm:spPr/>
    </dgm:pt>
    <dgm:pt modelId="{5C09EC7A-FC88-47DE-80C5-0ECF1AECB50F}" type="pres">
      <dgm:prSet presAssocID="{56FB3741-78F6-4CB8-A9F9-51B8954F5FED}" presName="parTxOnly" presStyleLbl="node1" presStyleIdx="1" presStyleCnt="3">
        <dgm:presLayoutVars>
          <dgm:chMax val="0"/>
          <dgm:chPref val="0"/>
          <dgm:bulletEnabled val="1"/>
        </dgm:presLayoutVars>
      </dgm:prSet>
      <dgm:spPr/>
      <dgm:t>
        <a:bodyPr/>
        <a:lstStyle/>
        <a:p>
          <a:endParaRPr lang="en-US"/>
        </a:p>
      </dgm:t>
    </dgm:pt>
    <dgm:pt modelId="{54305256-96AD-4D11-8376-C5BDBA947825}" type="pres">
      <dgm:prSet presAssocID="{30331512-8DFD-4E27-9909-C58E9566B46F}" presName="parTxOnlySpace" presStyleCnt="0"/>
      <dgm:spPr/>
    </dgm:pt>
    <dgm:pt modelId="{D3860F1D-6F15-4D91-B5E5-31BAD34715EB}" type="pres">
      <dgm:prSet presAssocID="{7B75B5C8-9A7E-4EED-A5FC-09948E1920C2}" presName="parTxOnly" presStyleLbl="node1" presStyleIdx="2" presStyleCnt="3">
        <dgm:presLayoutVars>
          <dgm:chMax val="0"/>
          <dgm:chPref val="0"/>
          <dgm:bulletEnabled val="1"/>
        </dgm:presLayoutVars>
      </dgm:prSet>
      <dgm:spPr/>
      <dgm:t>
        <a:bodyPr/>
        <a:lstStyle/>
        <a:p>
          <a:endParaRPr lang="en-US"/>
        </a:p>
      </dgm:t>
    </dgm:pt>
  </dgm:ptLst>
  <dgm:cxnLst>
    <dgm:cxn modelId="{5A5358F3-EEC2-4C0E-A37D-0CA29D293165}" srcId="{DFF0E4C9-ADF6-4822-868B-C953FFDD99CC}" destId="{56FB3741-78F6-4CB8-A9F9-51B8954F5FED}" srcOrd="1" destOrd="0" parTransId="{BE89721A-0777-42D1-A3F5-FDA66C03E804}" sibTransId="{30331512-8DFD-4E27-9909-C58E9566B46F}"/>
    <dgm:cxn modelId="{B137E070-B5BE-4AF4-BB03-64A81EF6DEA4}" type="presOf" srcId="{DFF0E4C9-ADF6-4822-868B-C953FFDD99CC}" destId="{F3774473-601E-4D9C-93C2-FD3E8C1F8B05}" srcOrd="0" destOrd="0" presId="urn:microsoft.com/office/officeart/2005/8/layout/chevron1"/>
    <dgm:cxn modelId="{73310BF9-3A51-40BB-82D9-0FF18ACFE576}" type="presOf" srcId="{0C0E9630-5235-40AD-98DE-BDAE39F95D7B}" destId="{F8F00389-892A-4004-9F59-14668CD3865D}" srcOrd="0" destOrd="0" presId="urn:microsoft.com/office/officeart/2005/8/layout/chevron1"/>
    <dgm:cxn modelId="{EFDD41B8-AADF-4C89-BB6F-6339E13834F6}" type="presOf" srcId="{7B75B5C8-9A7E-4EED-A5FC-09948E1920C2}" destId="{D3860F1D-6F15-4D91-B5E5-31BAD34715EB}" srcOrd="0" destOrd="0" presId="urn:microsoft.com/office/officeart/2005/8/layout/chevron1"/>
    <dgm:cxn modelId="{3810E70A-39DF-4845-BF7D-A13DF4CB70F1}" srcId="{DFF0E4C9-ADF6-4822-868B-C953FFDD99CC}" destId="{0C0E9630-5235-40AD-98DE-BDAE39F95D7B}" srcOrd="0" destOrd="0" parTransId="{C1483087-3DAC-490D-8ED8-A8D122F700E0}" sibTransId="{99FB0C95-C4E8-4738-883B-9822822196BA}"/>
    <dgm:cxn modelId="{9B6564D4-A99A-468D-9970-89EE10E93424}" srcId="{DFF0E4C9-ADF6-4822-868B-C953FFDD99CC}" destId="{7B75B5C8-9A7E-4EED-A5FC-09948E1920C2}" srcOrd="2" destOrd="0" parTransId="{89978283-F431-403E-9CE8-F6675C148AA0}" sibTransId="{D3217366-CE91-4D02-B85A-9AFFE5D64C50}"/>
    <dgm:cxn modelId="{EA65E3E9-F538-4571-9CED-6DCD9823C33F}" type="presOf" srcId="{56FB3741-78F6-4CB8-A9F9-51B8954F5FED}" destId="{5C09EC7A-FC88-47DE-80C5-0ECF1AECB50F}" srcOrd="0" destOrd="0" presId="urn:microsoft.com/office/officeart/2005/8/layout/chevron1"/>
    <dgm:cxn modelId="{035827DA-42EC-4C03-9B34-C3DA1697DDE6}" type="presParOf" srcId="{F3774473-601E-4D9C-93C2-FD3E8C1F8B05}" destId="{F8F00389-892A-4004-9F59-14668CD3865D}" srcOrd="0" destOrd="0" presId="urn:microsoft.com/office/officeart/2005/8/layout/chevron1"/>
    <dgm:cxn modelId="{D2D496C3-9B65-4CE7-B9DB-3CB3F233429F}" type="presParOf" srcId="{F3774473-601E-4D9C-93C2-FD3E8C1F8B05}" destId="{4CFA1A5F-9E5D-4276-9B0C-0B12A112E7E5}" srcOrd="1" destOrd="0" presId="urn:microsoft.com/office/officeart/2005/8/layout/chevron1"/>
    <dgm:cxn modelId="{4B435119-E3C5-4AEE-BD62-0ABA37240DE8}" type="presParOf" srcId="{F3774473-601E-4D9C-93C2-FD3E8C1F8B05}" destId="{5C09EC7A-FC88-47DE-80C5-0ECF1AECB50F}" srcOrd="2" destOrd="0" presId="urn:microsoft.com/office/officeart/2005/8/layout/chevron1"/>
    <dgm:cxn modelId="{FCCE649C-61D3-411A-88F7-E97BC35DC08F}" type="presParOf" srcId="{F3774473-601E-4D9C-93C2-FD3E8C1F8B05}" destId="{54305256-96AD-4D11-8376-C5BDBA947825}" srcOrd="3" destOrd="0" presId="urn:microsoft.com/office/officeart/2005/8/layout/chevron1"/>
    <dgm:cxn modelId="{899478B7-EB2A-4A47-BEC4-319DEAB30C94}" type="presParOf" srcId="{F3774473-601E-4D9C-93C2-FD3E8C1F8B05}" destId="{D3860F1D-6F15-4D91-B5E5-31BAD34715EB}" srcOrd="4" destOrd="0" presId="urn:microsoft.com/office/officeart/2005/8/layout/chevron1"/>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00389-892A-4004-9F59-14668CD3865D}">
      <dsp:nvSpPr>
        <dsp:cNvPr id="0" name=""/>
        <dsp:cNvSpPr/>
      </dsp:nvSpPr>
      <dsp:spPr>
        <a:xfrm>
          <a:off x="2518" y="0"/>
          <a:ext cx="3067972" cy="644189"/>
        </a:xfrm>
        <a:prstGeom prst="chevron">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US" sz="3600" b="1" kern="1200" dirty="0"/>
            <a:t>Tier I</a:t>
          </a:r>
        </a:p>
      </dsp:txBody>
      <dsp:txXfrm>
        <a:off x="324613" y="0"/>
        <a:ext cx="2423783" cy="644189"/>
      </dsp:txXfrm>
    </dsp:sp>
    <dsp:sp modelId="{5C09EC7A-FC88-47DE-80C5-0ECF1AECB50F}">
      <dsp:nvSpPr>
        <dsp:cNvPr id="0" name=""/>
        <dsp:cNvSpPr/>
      </dsp:nvSpPr>
      <dsp:spPr>
        <a:xfrm>
          <a:off x="2763693" y="0"/>
          <a:ext cx="3067972" cy="644189"/>
        </a:xfrm>
        <a:prstGeom prst="chevron">
          <a:avLst/>
        </a:prstGeom>
        <a:solidFill>
          <a:srgbClr val="1673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US" sz="3600" b="1" kern="1200" dirty="0"/>
            <a:t>Tier II</a:t>
          </a:r>
        </a:p>
      </dsp:txBody>
      <dsp:txXfrm>
        <a:off x="3085788" y="0"/>
        <a:ext cx="2423783" cy="644189"/>
      </dsp:txXfrm>
    </dsp:sp>
    <dsp:sp modelId="{D3860F1D-6F15-4D91-B5E5-31BAD34715EB}">
      <dsp:nvSpPr>
        <dsp:cNvPr id="0" name=""/>
        <dsp:cNvSpPr/>
      </dsp:nvSpPr>
      <dsp:spPr>
        <a:xfrm>
          <a:off x="5524869" y="0"/>
          <a:ext cx="3067972" cy="644189"/>
        </a:xfrm>
        <a:prstGeom prst="chevron">
          <a:avLst/>
        </a:prstGeom>
        <a:solidFill>
          <a:srgbClr val="E929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US" sz="3600" b="1" kern="1200" dirty="0"/>
            <a:t>Tier III</a:t>
          </a:r>
        </a:p>
      </dsp:txBody>
      <dsp:txXfrm>
        <a:off x="5846964" y="0"/>
        <a:ext cx="2423783" cy="6441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130" cy="467215"/>
          </a:xfrm>
          <a:prstGeom prst="rect">
            <a:avLst/>
          </a:prstGeom>
        </p:spPr>
        <p:txBody>
          <a:bodyPr vert="horz" lIns="92255" tIns="46127" rIns="92255" bIns="46127" rtlCol="0"/>
          <a:lstStyle>
            <a:lvl1pPr algn="l">
              <a:defRPr sz="1200"/>
            </a:lvl1pPr>
          </a:lstStyle>
          <a:p>
            <a:endParaRPr lang="en-US" dirty="0"/>
          </a:p>
        </p:txBody>
      </p:sp>
      <p:sp>
        <p:nvSpPr>
          <p:cNvPr id="3" name="Date Placeholder 2"/>
          <p:cNvSpPr>
            <a:spLocks noGrp="1"/>
          </p:cNvSpPr>
          <p:nvPr>
            <p:ph type="dt" sz="quarter" idx="1"/>
          </p:nvPr>
        </p:nvSpPr>
        <p:spPr>
          <a:xfrm>
            <a:off x="3978367" y="0"/>
            <a:ext cx="3043130" cy="467215"/>
          </a:xfrm>
          <a:prstGeom prst="rect">
            <a:avLst/>
          </a:prstGeom>
        </p:spPr>
        <p:txBody>
          <a:bodyPr vert="horz" lIns="92255" tIns="46127" rIns="92255" bIns="46127" rtlCol="0"/>
          <a:lstStyle>
            <a:lvl1pPr algn="r">
              <a:defRPr sz="1200"/>
            </a:lvl1pPr>
          </a:lstStyle>
          <a:p>
            <a:fld id="{0B131487-7DAD-4989-84A2-09A1E015EC8E}" type="datetimeFigureOut">
              <a:rPr lang="en-US" smtClean="0"/>
              <a:pPr/>
              <a:t>8/25/16</a:t>
            </a:fld>
            <a:endParaRPr lang="en-US" dirty="0"/>
          </a:p>
        </p:txBody>
      </p:sp>
      <p:sp>
        <p:nvSpPr>
          <p:cNvPr id="4" name="Footer Placeholder 3"/>
          <p:cNvSpPr>
            <a:spLocks noGrp="1"/>
          </p:cNvSpPr>
          <p:nvPr>
            <p:ph type="ftr" sz="quarter" idx="2"/>
          </p:nvPr>
        </p:nvSpPr>
        <p:spPr>
          <a:xfrm>
            <a:off x="0" y="8841885"/>
            <a:ext cx="3043130" cy="467215"/>
          </a:xfrm>
          <a:prstGeom prst="rect">
            <a:avLst/>
          </a:prstGeom>
        </p:spPr>
        <p:txBody>
          <a:bodyPr vert="horz" lIns="92255" tIns="46127" rIns="92255" bIns="461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367" y="8841885"/>
            <a:ext cx="3043130" cy="467215"/>
          </a:xfrm>
          <a:prstGeom prst="rect">
            <a:avLst/>
          </a:prstGeom>
        </p:spPr>
        <p:txBody>
          <a:bodyPr vert="horz" lIns="92255" tIns="46127" rIns="92255" bIns="46127" rtlCol="0" anchor="b"/>
          <a:lstStyle>
            <a:lvl1pPr algn="r">
              <a:defRPr sz="1200"/>
            </a:lvl1pPr>
          </a:lstStyle>
          <a:p>
            <a:fld id="{7B5669D2-775D-47C7-AFED-33DB5192837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30907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6" tIns="46658" rIns="93316" bIns="46658" rtlCol="0"/>
          <a:lstStyle>
            <a:lvl1pPr algn="l">
              <a:defRPr sz="1200"/>
            </a:lvl1pPr>
          </a:lstStyle>
          <a:p>
            <a:endParaRPr lang="en-US" dirty="0"/>
          </a:p>
        </p:txBody>
      </p:sp>
      <p:sp>
        <p:nvSpPr>
          <p:cNvPr id="3" name="Date Placeholder 2"/>
          <p:cNvSpPr>
            <a:spLocks noGrp="1"/>
          </p:cNvSpPr>
          <p:nvPr>
            <p:ph type="dt" idx="1"/>
          </p:nvPr>
        </p:nvSpPr>
        <p:spPr>
          <a:xfrm>
            <a:off x="3978133" y="1"/>
            <a:ext cx="3043343" cy="467072"/>
          </a:xfrm>
          <a:prstGeom prst="rect">
            <a:avLst/>
          </a:prstGeom>
        </p:spPr>
        <p:txBody>
          <a:bodyPr vert="horz" lIns="93316" tIns="46658" rIns="93316" bIns="46658" rtlCol="0"/>
          <a:lstStyle>
            <a:lvl1pPr algn="r">
              <a:defRPr sz="1200"/>
            </a:lvl1pPr>
          </a:lstStyle>
          <a:p>
            <a:fld id="{7309E55B-EBD2-4889-B3EC-679215887D51}" type="datetimeFigureOut">
              <a:rPr lang="en-US" smtClean="0"/>
              <a:pPr/>
              <a:t>8/25/16</a:t>
            </a:fld>
            <a:endParaRPr lang="en-US" dirty="0"/>
          </a:p>
        </p:txBody>
      </p:sp>
      <p:sp>
        <p:nvSpPr>
          <p:cNvPr id="4" name="Slide Image Placeholder 3"/>
          <p:cNvSpPr>
            <a:spLocks noGrp="1" noRot="1" noChangeAspect="1"/>
          </p:cNvSpPr>
          <p:nvPr>
            <p:ph type="sldImg" idx="2"/>
          </p:nvPr>
        </p:nvSpPr>
        <p:spPr>
          <a:xfrm>
            <a:off x="1416050" y="1163638"/>
            <a:ext cx="4191000" cy="3143250"/>
          </a:xfrm>
          <a:prstGeom prst="rect">
            <a:avLst/>
          </a:prstGeom>
          <a:noFill/>
          <a:ln w="12700">
            <a:solidFill>
              <a:prstClr val="black"/>
            </a:solidFill>
          </a:ln>
        </p:spPr>
        <p:txBody>
          <a:bodyPr vert="horz" lIns="93316" tIns="46658" rIns="93316" bIns="46658" rtlCol="0" anchor="ctr"/>
          <a:lstStyle/>
          <a:p>
            <a:endParaRPr lang="en-US" dirty="0"/>
          </a:p>
        </p:txBody>
      </p:sp>
      <p:sp>
        <p:nvSpPr>
          <p:cNvPr id="5" name="Notes Placeholder 4"/>
          <p:cNvSpPr>
            <a:spLocks noGrp="1"/>
          </p:cNvSpPr>
          <p:nvPr>
            <p:ph type="body" sz="quarter" idx="3"/>
          </p:nvPr>
        </p:nvSpPr>
        <p:spPr>
          <a:xfrm>
            <a:off x="702311" y="4480005"/>
            <a:ext cx="5618480" cy="3665459"/>
          </a:xfrm>
          <a:prstGeom prst="rect">
            <a:avLst/>
          </a:prstGeom>
        </p:spPr>
        <p:txBody>
          <a:bodyPr vert="horz" lIns="93316" tIns="46658" rIns="93316" bIns="466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6" tIns="46658" rIns="93316"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6" tIns="46658" rIns="93316" bIns="46658" rtlCol="0" anchor="b"/>
          <a:lstStyle>
            <a:lvl1pPr algn="r">
              <a:defRPr sz="1200"/>
            </a:lvl1pPr>
          </a:lstStyle>
          <a:p>
            <a:fld id="{5B31D2BA-40DD-4F77-AC98-D024AEDA5F5F}"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85973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31D2BA-40DD-4F77-AC98-D024AEDA5F5F}" type="slidenum">
              <a:rPr lang="en-US" smtClean="0"/>
              <a:pPr/>
              <a:t>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263417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31D2BA-40DD-4F77-AC98-D024AEDA5F5F}" type="slidenum">
              <a:rPr lang="en-US" smtClean="0"/>
              <a:pPr/>
              <a:t>12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440307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31D2BA-40DD-4F77-AC98-D024AEDA5F5F}" type="slidenum">
              <a:rPr lang="en-US" smtClean="0"/>
              <a:pPr/>
              <a:t>13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4225289"/>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31D2BA-40DD-4F77-AC98-D024AEDA5F5F}" type="slidenum">
              <a:rPr lang="en-US" smtClean="0"/>
              <a:pPr/>
              <a:t>14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7649807"/>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31D2BA-40DD-4F77-AC98-D024AEDA5F5F}" type="slidenum">
              <a:rPr lang="en-US" smtClean="0"/>
              <a:pPr/>
              <a:t>15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3241134"/>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31D2BA-40DD-4F77-AC98-D024AEDA5F5F}" type="slidenum">
              <a:rPr lang="en-US" smtClean="0"/>
              <a:pPr/>
              <a:t>16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010519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Font typeface="Arial" panose="020B0604020202020204" pitchFamily="34" charset="0"/>
              <a:buNone/>
            </a:pPr>
            <a:r>
              <a:rPr lang="en-US" sz="1200" b="1" dirty="0">
                <a:solidFill>
                  <a:srgbClr val="1673A8"/>
                </a:solidFill>
              </a:rPr>
              <a:t>NIKA’s Core Services Include:</a:t>
            </a:r>
          </a:p>
          <a:p>
            <a:pPr marL="0" indent="0">
              <a:lnSpc>
                <a:spcPct val="100000"/>
              </a:lnSpc>
              <a:spcBef>
                <a:spcPts val="0"/>
              </a:spcBef>
              <a:buFont typeface="Arial" panose="020B0604020202020204" pitchFamily="34" charset="0"/>
              <a:buNone/>
            </a:pPr>
            <a:r>
              <a:rPr lang="en-US" sz="1200" b="1" dirty="0">
                <a:solidFill>
                  <a:srgbClr val="1673A8"/>
                </a:solidFill>
              </a:rPr>
              <a:t>Advisory</a:t>
            </a:r>
          </a:p>
          <a:p>
            <a:pPr>
              <a:lnSpc>
                <a:spcPct val="100000"/>
              </a:lnSpc>
              <a:spcBef>
                <a:spcPts val="0"/>
              </a:spcBef>
            </a:pPr>
            <a:r>
              <a:rPr lang="en-US" sz="1200" dirty="0"/>
              <a:t>Energy Audits &amp; Benchmarking</a:t>
            </a:r>
          </a:p>
          <a:p>
            <a:pPr>
              <a:lnSpc>
                <a:spcPct val="100000"/>
              </a:lnSpc>
              <a:spcBef>
                <a:spcPts val="0"/>
              </a:spcBef>
            </a:pPr>
            <a:r>
              <a:rPr lang="en-US" sz="1200" dirty="0"/>
              <a:t>LEED Design and Certification</a:t>
            </a:r>
          </a:p>
          <a:p>
            <a:pPr>
              <a:lnSpc>
                <a:spcPct val="100000"/>
              </a:lnSpc>
              <a:spcBef>
                <a:spcPts val="0"/>
              </a:spcBef>
            </a:pPr>
            <a:r>
              <a:rPr lang="en-US" sz="1200" dirty="0"/>
              <a:t>Feasibility Studies</a:t>
            </a:r>
          </a:p>
          <a:p>
            <a:pPr>
              <a:lnSpc>
                <a:spcPct val="100000"/>
              </a:lnSpc>
              <a:spcBef>
                <a:spcPts val="0"/>
              </a:spcBef>
            </a:pPr>
            <a:r>
              <a:rPr lang="en-US" sz="1200" dirty="0"/>
              <a:t>Infrastructure and Master Planning</a:t>
            </a:r>
          </a:p>
          <a:p>
            <a:pPr>
              <a:lnSpc>
                <a:spcPct val="100000"/>
              </a:lnSpc>
              <a:spcBef>
                <a:spcPts val="0"/>
              </a:spcBef>
            </a:pPr>
            <a:r>
              <a:rPr lang="en-US" sz="1200" dirty="0"/>
              <a:t>Critical Path Method (CPM)</a:t>
            </a:r>
          </a:p>
          <a:p>
            <a:pPr>
              <a:lnSpc>
                <a:spcPct val="100000"/>
              </a:lnSpc>
              <a:spcBef>
                <a:spcPts val="0"/>
              </a:spcBef>
            </a:pPr>
            <a:r>
              <a:rPr lang="en-US" sz="1200" dirty="0"/>
              <a:t>Preparation and Review</a:t>
            </a:r>
          </a:p>
          <a:p>
            <a:pPr>
              <a:lnSpc>
                <a:spcPct val="100000"/>
              </a:lnSpc>
              <a:spcBef>
                <a:spcPts val="0"/>
              </a:spcBef>
            </a:pPr>
            <a:r>
              <a:rPr lang="en-US" sz="1200" dirty="0"/>
              <a:t>Modeling/Design Conflict Analysis</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Architecture, Engineering and Planning</a:t>
            </a:r>
          </a:p>
          <a:p>
            <a:pPr marL="115888" indent="-115888">
              <a:lnSpc>
                <a:spcPct val="100000"/>
              </a:lnSpc>
              <a:spcBef>
                <a:spcPts val="0"/>
              </a:spcBef>
            </a:pPr>
            <a:r>
              <a:rPr lang="en-US" sz="1200" dirty="0"/>
              <a:t>Concept/Schematic Design</a:t>
            </a:r>
          </a:p>
          <a:p>
            <a:pPr marL="115888" indent="-115888">
              <a:lnSpc>
                <a:spcPct val="100000"/>
              </a:lnSpc>
              <a:spcBef>
                <a:spcPts val="0"/>
              </a:spcBef>
            </a:pPr>
            <a:r>
              <a:rPr lang="en-US" sz="1200" dirty="0"/>
              <a:t>Phased Renovation Design</a:t>
            </a:r>
          </a:p>
          <a:p>
            <a:pPr marL="115888" indent="-115888">
              <a:lnSpc>
                <a:spcPct val="100000"/>
              </a:lnSpc>
              <a:spcBef>
                <a:spcPts val="0"/>
              </a:spcBef>
            </a:pPr>
            <a:r>
              <a:rPr lang="en-US" sz="1200" dirty="0"/>
              <a:t>Construction Design</a:t>
            </a:r>
            <a:endParaRPr lang="en-US" sz="1000" dirty="0"/>
          </a:p>
          <a:p>
            <a:pPr marL="115888" indent="-115888">
              <a:lnSpc>
                <a:spcPct val="100000"/>
              </a:lnSpc>
              <a:spcBef>
                <a:spcPts val="0"/>
              </a:spcBef>
            </a:pPr>
            <a:r>
              <a:rPr lang="en-US" sz="1200" dirty="0"/>
              <a:t>Construction Administration</a:t>
            </a:r>
          </a:p>
          <a:p>
            <a:pPr marL="115888" indent="-115888">
              <a:lnSpc>
                <a:spcPct val="100000"/>
              </a:lnSpc>
              <a:spcBef>
                <a:spcPts val="0"/>
              </a:spcBef>
            </a:pPr>
            <a:r>
              <a:rPr lang="en-US" sz="1200" dirty="0"/>
              <a:t>Requirements Planning</a:t>
            </a:r>
          </a:p>
          <a:p>
            <a:pPr marL="115888" indent="-115888">
              <a:lnSpc>
                <a:spcPct val="100000"/>
              </a:lnSpc>
              <a:spcBef>
                <a:spcPts val="0"/>
              </a:spcBef>
            </a:pPr>
            <a:r>
              <a:rPr lang="en-US" sz="1200" dirty="0"/>
              <a:t>Cost Estimating</a:t>
            </a:r>
          </a:p>
          <a:p>
            <a:pPr marL="115888" indent="-115888">
              <a:lnSpc>
                <a:spcPct val="100000"/>
              </a:lnSpc>
              <a:spcBef>
                <a:spcPts val="0"/>
              </a:spcBef>
            </a:pPr>
            <a:r>
              <a:rPr lang="en-US" sz="1200" dirty="0"/>
              <a:t>Mechanical, Electrical &amp; Plumbing Design </a:t>
            </a:r>
          </a:p>
          <a:p>
            <a:pPr marL="115888" indent="-115888">
              <a:lnSpc>
                <a:spcPct val="100000"/>
              </a:lnSpc>
              <a:spcBef>
                <a:spcPts val="0"/>
              </a:spcBef>
            </a:pPr>
            <a:r>
              <a:rPr lang="en-US" sz="1200" dirty="0"/>
              <a:t>Fire Protection</a:t>
            </a:r>
          </a:p>
          <a:p>
            <a:pPr marL="115888" indent="-115888">
              <a:lnSpc>
                <a:spcPct val="100000"/>
              </a:lnSpc>
              <a:spcBef>
                <a:spcPts val="0"/>
              </a:spcBef>
            </a:pPr>
            <a:r>
              <a:rPr lang="en-US" sz="1200" dirty="0"/>
              <a:t>Interior Design</a:t>
            </a:r>
          </a:p>
          <a:p>
            <a:pPr marL="115888" indent="-115888">
              <a:lnSpc>
                <a:spcPct val="100000"/>
              </a:lnSpc>
              <a:spcBef>
                <a:spcPts val="0"/>
              </a:spcBef>
            </a:pPr>
            <a:r>
              <a:rPr lang="en-US" sz="1200" dirty="0"/>
              <a:t>Furniture, Fixtures &amp; Equipment </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Enterprise Technologies</a:t>
            </a:r>
          </a:p>
          <a:p>
            <a:pPr>
              <a:lnSpc>
                <a:spcPct val="100000"/>
              </a:lnSpc>
              <a:spcBef>
                <a:spcPts val="0"/>
              </a:spcBef>
            </a:pPr>
            <a:r>
              <a:rPr lang="en-US" sz="1200" dirty="0"/>
              <a:t>Asset &amp; Inventory Management</a:t>
            </a:r>
          </a:p>
          <a:p>
            <a:pPr>
              <a:lnSpc>
                <a:spcPct val="100000"/>
              </a:lnSpc>
              <a:spcBef>
                <a:spcPts val="0"/>
              </a:spcBef>
            </a:pPr>
            <a:r>
              <a:rPr lang="en-US" sz="1200" dirty="0"/>
              <a:t>Application Design and Development</a:t>
            </a:r>
          </a:p>
          <a:p>
            <a:pPr>
              <a:lnSpc>
                <a:spcPct val="100000"/>
              </a:lnSpc>
              <a:spcBef>
                <a:spcPts val="0"/>
              </a:spcBef>
            </a:pPr>
            <a:r>
              <a:rPr lang="en-US" sz="1200" dirty="0"/>
              <a:t>Database Design, Management and Integration</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Logistics, Operations, and Maintenance</a:t>
            </a:r>
          </a:p>
          <a:p>
            <a:pPr marL="115888" indent="-115888">
              <a:lnSpc>
                <a:spcPct val="100000"/>
              </a:lnSpc>
              <a:spcBef>
                <a:spcPts val="0"/>
              </a:spcBef>
            </a:pPr>
            <a:r>
              <a:rPr lang="en-US" sz="1200" dirty="0"/>
              <a:t>Facilities, Operations &amp; Maintenance</a:t>
            </a:r>
          </a:p>
          <a:p>
            <a:pPr marL="115888" indent="-115888">
              <a:lnSpc>
                <a:spcPct val="100000"/>
              </a:lnSpc>
              <a:spcBef>
                <a:spcPts val="0"/>
              </a:spcBef>
            </a:pPr>
            <a:r>
              <a:rPr lang="en-US" sz="1200" dirty="0"/>
              <a:t>Logistics Coordination</a:t>
            </a:r>
          </a:p>
          <a:p>
            <a:pPr marL="115888" indent="-115888">
              <a:lnSpc>
                <a:spcPct val="100000"/>
              </a:lnSpc>
              <a:spcBef>
                <a:spcPts val="0"/>
              </a:spcBef>
            </a:pPr>
            <a:r>
              <a:rPr lang="en-US" sz="1200" dirty="0"/>
              <a:t>Facilities Data Analytics &amp; Management</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Program Management</a:t>
            </a:r>
          </a:p>
          <a:p>
            <a:pPr>
              <a:lnSpc>
                <a:spcPct val="100000"/>
              </a:lnSpc>
              <a:spcBef>
                <a:spcPts val="0"/>
              </a:spcBef>
            </a:pPr>
            <a:r>
              <a:rPr lang="en-US" sz="1200" dirty="0"/>
              <a:t>Quality Assurance and Quality Control</a:t>
            </a:r>
          </a:p>
          <a:p>
            <a:pPr>
              <a:lnSpc>
                <a:spcPct val="100000"/>
              </a:lnSpc>
              <a:spcBef>
                <a:spcPts val="0"/>
              </a:spcBef>
            </a:pPr>
            <a:r>
              <a:rPr lang="en-US" sz="1200" dirty="0"/>
              <a:t>Performance Measurement Reporting</a:t>
            </a:r>
          </a:p>
          <a:p>
            <a:pPr>
              <a:lnSpc>
                <a:spcPct val="100000"/>
              </a:lnSpc>
              <a:spcBef>
                <a:spcPts val="0"/>
              </a:spcBef>
            </a:pPr>
            <a:r>
              <a:rPr lang="en-US" sz="1200" dirty="0"/>
              <a:t>Construction &amp; Technical Management</a:t>
            </a:r>
          </a:p>
          <a:p>
            <a:endParaRPr lang="en-US" dirty="0"/>
          </a:p>
        </p:txBody>
      </p:sp>
      <p:sp>
        <p:nvSpPr>
          <p:cNvPr id="4" name="Slide Number Placeholder 3"/>
          <p:cNvSpPr>
            <a:spLocks noGrp="1"/>
          </p:cNvSpPr>
          <p:nvPr>
            <p:ph type="sldNum" sz="quarter" idx="10"/>
          </p:nvPr>
        </p:nvSpPr>
        <p:spPr/>
        <p:txBody>
          <a:bodyPr/>
          <a:lstStyle/>
          <a:p>
            <a:fld id="{5B31D2BA-40DD-4F77-AC98-D024AEDA5F5F}" type="slidenum">
              <a:rPr lang="en-US" smtClean="0"/>
              <a:pPr/>
              <a:t>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024149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Font typeface="Arial" panose="020B0604020202020204" pitchFamily="34" charset="0"/>
              <a:buNone/>
            </a:pPr>
            <a:r>
              <a:rPr lang="en-US" sz="1200" b="1" dirty="0">
                <a:solidFill>
                  <a:srgbClr val="1673A8"/>
                </a:solidFill>
              </a:rPr>
              <a:t>NIKA’s Core Services Include:</a:t>
            </a:r>
          </a:p>
          <a:p>
            <a:pPr marL="0" indent="0">
              <a:lnSpc>
                <a:spcPct val="100000"/>
              </a:lnSpc>
              <a:spcBef>
                <a:spcPts val="0"/>
              </a:spcBef>
              <a:buFont typeface="Arial" panose="020B0604020202020204" pitchFamily="34" charset="0"/>
              <a:buNone/>
            </a:pPr>
            <a:r>
              <a:rPr lang="en-US" sz="1200" b="1" dirty="0">
                <a:solidFill>
                  <a:srgbClr val="1673A8"/>
                </a:solidFill>
              </a:rPr>
              <a:t>Advisory</a:t>
            </a:r>
          </a:p>
          <a:p>
            <a:pPr>
              <a:lnSpc>
                <a:spcPct val="100000"/>
              </a:lnSpc>
              <a:spcBef>
                <a:spcPts val="0"/>
              </a:spcBef>
            </a:pPr>
            <a:r>
              <a:rPr lang="en-US" sz="1200" dirty="0"/>
              <a:t>Energy Audits &amp; Benchmarking</a:t>
            </a:r>
          </a:p>
          <a:p>
            <a:pPr>
              <a:lnSpc>
                <a:spcPct val="100000"/>
              </a:lnSpc>
              <a:spcBef>
                <a:spcPts val="0"/>
              </a:spcBef>
            </a:pPr>
            <a:r>
              <a:rPr lang="en-US" sz="1200" dirty="0"/>
              <a:t>LEED Design and Certification</a:t>
            </a:r>
          </a:p>
          <a:p>
            <a:pPr>
              <a:lnSpc>
                <a:spcPct val="100000"/>
              </a:lnSpc>
              <a:spcBef>
                <a:spcPts val="0"/>
              </a:spcBef>
            </a:pPr>
            <a:r>
              <a:rPr lang="en-US" sz="1200" dirty="0"/>
              <a:t>Feasibility Studies</a:t>
            </a:r>
          </a:p>
          <a:p>
            <a:pPr>
              <a:lnSpc>
                <a:spcPct val="100000"/>
              </a:lnSpc>
              <a:spcBef>
                <a:spcPts val="0"/>
              </a:spcBef>
            </a:pPr>
            <a:r>
              <a:rPr lang="en-US" sz="1200" dirty="0"/>
              <a:t>Infrastructure and Master Planning</a:t>
            </a:r>
          </a:p>
          <a:p>
            <a:pPr>
              <a:lnSpc>
                <a:spcPct val="100000"/>
              </a:lnSpc>
              <a:spcBef>
                <a:spcPts val="0"/>
              </a:spcBef>
            </a:pPr>
            <a:r>
              <a:rPr lang="en-US" sz="1200" dirty="0"/>
              <a:t>Critical Path Method (CPM)</a:t>
            </a:r>
          </a:p>
          <a:p>
            <a:pPr>
              <a:lnSpc>
                <a:spcPct val="100000"/>
              </a:lnSpc>
              <a:spcBef>
                <a:spcPts val="0"/>
              </a:spcBef>
            </a:pPr>
            <a:r>
              <a:rPr lang="en-US" sz="1200" dirty="0"/>
              <a:t>Preparation and Review</a:t>
            </a:r>
          </a:p>
          <a:p>
            <a:pPr>
              <a:lnSpc>
                <a:spcPct val="100000"/>
              </a:lnSpc>
              <a:spcBef>
                <a:spcPts val="0"/>
              </a:spcBef>
            </a:pPr>
            <a:r>
              <a:rPr lang="en-US" sz="1200" dirty="0"/>
              <a:t>Modeling/Design Conflict Analysis</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Architecture, Engineering and Planning</a:t>
            </a:r>
          </a:p>
          <a:p>
            <a:pPr marL="115888" indent="-115888">
              <a:lnSpc>
                <a:spcPct val="100000"/>
              </a:lnSpc>
              <a:spcBef>
                <a:spcPts val="0"/>
              </a:spcBef>
            </a:pPr>
            <a:r>
              <a:rPr lang="en-US" sz="1200" dirty="0"/>
              <a:t>Concept/Schematic Design</a:t>
            </a:r>
          </a:p>
          <a:p>
            <a:pPr marL="115888" indent="-115888">
              <a:lnSpc>
                <a:spcPct val="100000"/>
              </a:lnSpc>
              <a:spcBef>
                <a:spcPts val="0"/>
              </a:spcBef>
            </a:pPr>
            <a:r>
              <a:rPr lang="en-US" sz="1200" dirty="0"/>
              <a:t>Phased Renovation Design</a:t>
            </a:r>
          </a:p>
          <a:p>
            <a:pPr marL="115888" indent="-115888">
              <a:lnSpc>
                <a:spcPct val="100000"/>
              </a:lnSpc>
              <a:spcBef>
                <a:spcPts val="0"/>
              </a:spcBef>
            </a:pPr>
            <a:r>
              <a:rPr lang="en-US" sz="1200" dirty="0"/>
              <a:t>Construction Design</a:t>
            </a:r>
            <a:endParaRPr lang="en-US" sz="1000" dirty="0"/>
          </a:p>
          <a:p>
            <a:pPr marL="115888" indent="-115888">
              <a:lnSpc>
                <a:spcPct val="100000"/>
              </a:lnSpc>
              <a:spcBef>
                <a:spcPts val="0"/>
              </a:spcBef>
            </a:pPr>
            <a:r>
              <a:rPr lang="en-US" sz="1200" dirty="0"/>
              <a:t>Construction Administration</a:t>
            </a:r>
          </a:p>
          <a:p>
            <a:pPr marL="115888" indent="-115888">
              <a:lnSpc>
                <a:spcPct val="100000"/>
              </a:lnSpc>
              <a:spcBef>
                <a:spcPts val="0"/>
              </a:spcBef>
            </a:pPr>
            <a:r>
              <a:rPr lang="en-US" sz="1200" dirty="0"/>
              <a:t>Requirements Planning</a:t>
            </a:r>
          </a:p>
          <a:p>
            <a:pPr marL="115888" indent="-115888">
              <a:lnSpc>
                <a:spcPct val="100000"/>
              </a:lnSpc>
              <a:spcBef>
                <a:spcPts val="0"/>
              </a:spcBef>
            </a:pPr>
            <a:r>
              <a:rPr lang="en-US" sz="1200" dirty="0"/>
              <a:t>Cost Estimating</a:t>
            </a:r>
          </a:p>
          <a:p>
            <a:pPr marL="115888" indent="-115888">
              <a:lnSpc>
                <a:spcPct val="100000"/>
              </a:lnSpc>
              <a:spcBef>
                <a:spcPts val="0"/>
              </a:spcBef>
            </a:pPr>
            <a:r>
              <a:rPr lang="en-US" sz="1200" dirty="0"/>
              <a:t>Mechanical, Electrical &amp; Plumbing Design </a:t>
            </a:r>
          </a:p>
          <a:p>
            <a:pPr marL="115888" indent="-115888">
              <a:lnSpc>
                <a:spcPct val="100000"/>
              </a:lnSpc>
              <a:spcBef>
                <a:spcPts val="0"/>
              </a:spcBef>
            </a:pPr>
            <a:r>
              <a:rPr lang="en-US" sz="1200" dirty="0"/>
              <a:t>Fire Protection</a:t>
            </a:r>
          </a:p>
          <a:p>
            <a:pPr marL="115888" indent="-115888">
              <a:lnSpc>
                <a:spcPct val="100000"/>
              </a:lnSpc>
              <a:spcBef>
                <a:spcPts val="0"/>
              </a:spcBef>
            </a:pPr>
            <a:r>
              <a:rPr lang="en-US" sz="1200" dirty="0"/>
              <a:t>Interior Design</a:t>
            </a:r>
          </a:p>
          <a:p>
            <a:pPr marL="115888" indent="-115888">
              <a:lnSpc>
                <a:spcPct val="100000"/>
              </a:lnSpc>
              <a:spcBef>
                <a:spcPts val="0"/>
              </a:spcBef>
            </a:pPr>
            <a:r>
              <a:rPr lang="en-US" sz="1200" dirty="0"/>
              <a:t>Furniture, Fixtures &amp; Equipment </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Enterprise Technologies</a:t>
            </a:r>
          </a:p>
          <a:p>
            <a:pPr>
              <a:lnSpc>
                <a:spcPct val="100000"/>
              </a:lnSpc>
              <a:spcBef>
                <a:spcPts val="0"/>
              </a:spcBef>
            </a:pPr>
            <a:r>
              <a:rPr lang="en-US" sz="1200" dirty="0"/>
              <a:t>Asset &amp; Inventory Management</a:t>
            </a:r>
          </a:p>
          <a:p>
            <a:pPr>
              <a:lnSpc>
                <a:spcPct val="100000"/>
              </a:lnSpc>
              <a:spcBef>
                <a:spcPts val="0"/>
              </a:spcBef>
            </a:pPr>
            <a:r>
              <a:rPr lang="en-US" sz="1200" dirty="0"/>
              <a:t>Application Design and Development</a:t>
            </a:r>
          </a:p>
          <a:p>
            <a:pPr>
              <a:lnSpc>
                <a:spcPct val="100000"/>
              </a:lnSpc>
              <a:spcBef>
                <a:spcPts val="0"/>
              </a:spcBef>
            </a:pPr>
            <a:r>
              <a:rPr lang="en-US" sz="1200" dirty="0"/>
              <a:t>Database Design, Management and Integration</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Logistics, Operations, and Maintenance</a:t>
            </a:r>
          </a:p>
          <a:p>
            <a:pPr marL="115888" indent="-115888">
              <a:lnSpc>
                <a:spcPct val="100000"/>
              </a:lnSpc>
              <a:spcBef>
                <a:spcPts val="0"/>
              </a:spcBef>
            </a:pPr>
            <a:r>
              <a:rPr lang="en-US" sz="1200" dirty="0"/>
              <a:t>Facilities, Operations &amp; Maintenance</a:t>
            </a:r>
          </a:p>
          <a:p>
            <a:pPr marL="115888" indent="-115888">
              <a:lnSpc>
                <a:spcPct val="100000"/>
              </a:lnSpc>
              <a:spcBef>
                <a:spcPts val="0"/>
              </a:spcBef>
            </a:pPr>
            <a:r>
              <a:rPr lang="en-US" sz="1200" dirty="0"/>
              <a:t>Logistics Coordination</a:t>
            </a:r>
          </a:p>
          <a:p>
            <a:pPr marL="115888" indent="-115888">
              <a:lnSpc>
                <a:spcPct val="100000"/>
              </a:lnSpc>
              <a:spcBef>
                <a:spcPts val="0"/>
              </a:spcBef>
            </a:pPr>
            <a:r>
              <a:rPr lang="en-US" sz="1200" dirty="0"/>
              <a:t>Facilities Data Analytics &amp; Management</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Program Management</a:t>
            </a:r>
          </a:p>
          <a:p>
            <a:pPr>
              <a:lnSpc>
                <a:spcPct val="100000"/>
              </a:lnSpc>
              <a:spcBef>
                <a:spcPts val="0"/>
              </a:spcBef>
            </a:pPr>
            <a:r>
              <a:rPr lang="en-US" sz="1200" dirty="0"/>
              <a:t>Quality Assurance and Quality Control</a:t>
            </a:r>
          </a:p>
          <a:p>
            <a:pPr>
              <a:lnSpc>
                <a:spcPct val="100000"/>
              </a:lnSpc>
              <a:spcBef>
                <a:spcPts val="0"/>
              </a:spcBef>
            </a:pPr>
            <a:r>
              <a:rPr lang="en-US" sz="1200" dirty="0"/>
              <a:t>Performance Measurement Reporting</a:t>
            </a:r>
          </a:p>
          <a:p>
            <a:pPr>
              <a:lnSpc>
                <a:spcPct val="100000"/>
              </a:lnSpc>
              <a:spcBef>
                <a:spcPts val="0"/>
              </a:spcBef>
            </a:pPr>
            <a:r>
              <a:rPr lang="en-US" sz="1200" dirty="0"/>
              <a:t>Construction &amp; Technical Management</a:t>
            </a:r>
          </a:p>
          <a:p>
            <a:endParaRPr lang="en-US" dirty="0"/>
          </a:p>
        </p:txBody>
      </p:sp>
      <p:sp>
        <p:nvSpPr>
          <p:cNvPr id="4" name="Slide Number Placeholder 3"/>
          <p:cNvSpPr>
            <a:spLocks noGrp="1"/>
          </p:cNvSpPr>
          <p:nvPr>
            <p:ph type="sldNum" sz="quarter" idx="10"/>
          </p:nvPr>
        </p:nvSpPr>
        <p:spPr/>
        <p:txBody>
          <a:bodyPr/>
          <a:lstStyle/>
          <a:p>
            <a:fld id="{5B31D2BA-40DD-4F77-AC98-D024AEDA5F5F}" type="slidenum">
              <a:rPr lang="en-US" smtClean="0"/>
              <a:pPr/>
              <a:t>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873924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Font typeface="Arial" panose="020B0604020202020204" pitchFamily="34" charset="0"/>
              <a:buNone/>
            </a:pPr>
            <a:r>
              <a:rPr lang="en-US" sz="1200" b="1" dirty="0">
                <a:solidFill>
                  <a:srgbClr val="1673A8"/>
                </a:solidFill>
              </a:rPr>
              <a:t>NIKA’s Core Services Include:</a:t>
            </a:r>
          </a:p>
          <a:p>
            <a:pPr marL="0" indent="0">
              <a:lnSpc>
                <a:spcPct val="100000"/>
              </a:lnSpc>
              <a:spcBef>
                <a:spcPts val="0"/>
              </a:spcBef>
              <a:buFont typeface="Arial" panose="020B0604020202020204" pitchFamily="34" charset="0"/>
              <a:buNone/>
            </a:pPr>
            <a:r>
              <a:rPr lang="en-US" sz="1200" b="1" dirty="0">
                <a:solidFill>
                  <a:srgbClr val="1673A8"/>
                </a:solidFill>
              </a:rPr>
              <a:t>Advisory</a:t>
            </a:r>
          </a:p>
          <a:p>
            <a:pPr>
              <a:lnSpc>
                <a:spcPct val="100000"/>
              </a:lnSpc>
              <a:spcBef>
                <a:spcPts val="0"/>
              </a:spcBef>
            </a:pPr>
            <a:r>
              <a:rPr lang="en-US" sz="1200" dirty="0"/>
              <a:t>Energy Audits &amp; Benchmarking</a:t>
            </a:r>
          </a:p>
          <a:p>
            <a:pPr>
              <a:lnSpc>
                <a:spcPct val="100000"/>
              </a:lnSpc>
              <a:spcBef>
                <a:spcPts val="0"/>
              </a:spcBef>
            </a:pPr>
            <a:r>
              <a:rPr lang="en-US" sz="1200" dirty="0"/>
              <a:t>LEED Design and Certification</a:t>
            </a:r>
          </a:p>
          <a:p>
            <a:pPr>
              <a:lnSpc>
                <a:spcPct val="100000"/>
              </a:lnSpc>
              <a:spcBef>
                <a:spcPts val="0"/>
              </a:spcBef>
            </a:pPr>
            <a:r>
              <a:rPr lang="en-US" sz="1200" dirty="0"/>
              <a:t>Feasibility Studies</a:t>
            </a:r>
          </a:p>
          <a:p>
            <a:pPr>
              <a:lnSpc>
                <a:spcPct val="100000"/>
              </a:lnSpc>
              <a:spcBef>
                <a:spcPts val="0"/>
              </a:spcBef>
            </a:pPr>
            <a:r>
              <a:rPr lang="en-US" sz="1200" dirty="0"/>
              <a:t>Infrastructure and Master Planning</a:t>
            </a:r>
          </a:p>
          <a:p>
            <a:pPr>
              <a:lnSpc>
                <a:spcPct val="100000"/>
              </a:lnSpc>
              <a:spcBef>
                <a:spcPts val="0"/>
              </a:spcBef>
            </a:pPr>
            <a:r>
              <a:rPr lang="en-US" sz="1200" dirty="0"/>
              <a:t>Critical Path Method (CPM)</a:t>
            </a:r>
          </a:p>
          <a:p>
            <a:pPr>
              <a:lnSpc>
                <a:spcPct val="100000"/>
              </a:lnSpc>
              <a:spcBef>
                <a:spcPts val="0"/>
              </a:spcBef>
            </a:pPr>
            <a:r>
              <a:rPr lang="en-US" sz="1200" dirty="0"/>
              <a:t>Preparation and Review</a:t>
            </a:r>
          </a:p>
          <a:p>
            <a:pPr>
              <a:lnSpc>
                <a:spcPct val="100000"/>
              </a:lnSpc>
              <a:spcBef>
                <a:spcPts val="0"/>
              </a:spcBef>
            </a:pPr>
            <a:r>
              <a:rPr lang="en-US" sz="1200" dirty="0"/>
              <a:t>Modeling/Design Conflict Analysis</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Architecture, Engineering and Planning</a:t>
            </a:r>
          </a:p>
          <a:p>
            <a:pPr marL="115888" indent="-115888">
              <a:lnSpc>
                <a:spcPct val="100000"/>
              </a:lnSpc>
              <a:spcBef>
                <a:spcPts val="0"/>
              </a:spcBef>
            </a:pPr>
            <a:r>
              <a:rPr lang="en-US" sz="1200" dirty="0"/>
              <a:t>Concept/Schematic Design</a:t>
            </a:r>
          </a:p>
          <a:p>
            <a:pPr marL="115888" indent="-115888">
              <a:lnSpc>
                <a:spcPct val="100000"/>
              </a:lnSpc>
              <a:spcBef>
                <a:spcPts val="0"/>
              </a:spcBef>
            </a:pPr>
            <a:r>
              <a:rPr lang="en-US" sz="1200" dirty="0"/>
              <a:t>Phased Renovation Design</a:t>
            </a:r>
          </a:p>
          <a:p>
            <a:pPr marL="115888" indent="-115888">
              <a:lnSpc>
                <a:spcPct val="100000"/>
              </a:lnSpc>
              <a:spcBef>
                <a:spcPts val="0"/>
              </a:spcBef>
            </a:pPr>
            <a:r>
              <a:rPr lang="en-US" sz="1200" dirty="0"/>
              <a:t>Construction Design</a:t>
            </a:r>
            <a:endParaRPr lang="en-US" sz="1000" dirty="0"/>
          </a:p>
          <a:p>
            <a:pPr marL="115888" indent="-115888">
              <a:lnSpc>
                <a:spcPct val="100000"/>
              </a:lnSpc>
              <a:spcBef>
                <a:spcPts val="0"/>
              </a:spcBef>
            </a:pPr>
            <a:r>
              <a:rPr lang="en-US" sz="1200" dirty="0"/>
              <a:t>Construction Administration</a:t>
            </a:r>
          </a:p>
          <a:p>
            <a:pPr marL="115888" indent="-115888">
              <a:lnSpc>
                <a:spcPct val="100000"/>
              </a:lnSpc>
              <a:spcBef>
                <a:spcPts val="0"/>
              </a:spcBef>
            </a:pPr>
            <a:r>
              <a:rPr lang="en-US" sz="1200" dirty="0"/>
              <a:t>Requirements Planning</a:t>
            </a:r>
          </a:p>
          <a:p>
            <a:pPr marL="115888" indent="-115888">
              <a:lnSpc>
                <a:spcPct val="100000"/>
              </a:lnSpc>
              <a:spcBef>
                <a:spcPts val="0"/>
              </a:spcBef>
            </a:pPr>
            <a:r>
              <a:rPr lang="en-US" sz="1200" dirty="0"/>
              <a:t>Cost Estimating</a:t>
            </a:r>
          </a:p>
          <a:p>
            <a:pPr marL="115888" indent="-115888">
              <a:lnSpc>
                <a:spcPct val="100000"/>
              </a:lnSpc>
              <a:spcBef>
                <a:spcPts val="0"/>
              </a:spcBef>
            </a:pPr>
            <a:r>
              <a:rPr lang="en-US" sz="1200" dirty="0"/>
              <a:t>Mechanical, Electrical &amp; Plumbing Design </a:t>
            </a:r>
          </a:p>
          <a:p>
            <a:pPr marL="115888" indent="-115888">
              <a:lnSpc>
                <a:spcPct val="100000"/>
              </a:lnSpc>
              <a:spcBef>
                <a:spcPts val="0"/>
              </a:spcBef>
            </a:pPr>
            <a:r>
              <a:rPr lang="en-US" sz="1200" dirty="0"/>
              <a:t>Fire Protection</a:t>
            </a:r>
          </a:p>
          <a:p>
            <a:pPr marL="115888" indent="-115888">
              <a:lnSpc>
                <a:spcPct val="100000"/>
              </a:lnSpc>
              <a:spcBef>
                <a:spcPts val="0"/>
              </a:spcBef>
            </a:pPr>
            <a:r>
              <a:rPr lang="en-US" sz="1200" dirty="0"/>
              <a:t>Interior Design</a:t>
            </a:r>
          </a:p>
          <a:p>
            <a:pPr marL="115888" indent="-115888">
              <a:lnSpc>
                <a:spcPct val="100000"/>
              </a:lnSpc>
              <a:spcBef>
                <a:spcPts val="0"/>
              </a:spcBef>
            </a:pPr>
            <a:r>
              <a:rPr lang="en-US" sz="1200" dirty="0"/>
              <a:t>Furniture, Fixtures &amp; Equipment </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Enterprise Technologies</a:t>
            </a:r>
          </a:p>
          <a:p>
            <a:pPr>
              <a:lnSpc>
                <a:spcPct val="100000"/>
              </a:lnSpc>
              <a:spcBef>
                <a:spcPts val="0"/>
              </a:spcBef>
            </a:pPr>
            <a:r>
              <a:rPr lang="en-US" sz="1200" dirty="0"/>
              <a:t>Asset &amp; Inventory Management</a:t>
            </a:r>
          </a:p>
          <a:p>
            <a:pPr>
              <a:lnSpc>
                <a:spcPct val="100000"/>
              </a:lnSpc>
              <a:spcBef>
                <a:spcPts val="0"/>
              </a:spcBef>
            </a:pPr>
            <a:r>
              <a:rPr lang="en-US" sz="1200" dirty="0"/>
              <a:t>Application Design and Development</a:t>
            </a:r>
          </a:p>
          <a:p>
            <a:pPr>
              <a:lnSpc>
                <a:spcPct val="100000"/>
              </a:lnSpc>
              <a:spcBef>
                <a:spcPts val="0"/>
              </a:spcBef>
            </a:pPr>
            <a:r>
              <a:rPr lang="en-US" sz="1200" dirty="0"/>
              <a:t>Database Design, Management and Integration</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Logistics, Operations, and Maintenance</a:t>
            </a:r>
          </a:p>
          <a:p>
            <a:pPr marL="115888" indent="-115888">
              <a:lnSpc>
                <a:spcPct val="100000"/>
              </a:lnSpc>
              <a:spcBef>
                <a:spcPts val="0"/>
              </a:spcBef>
            </a:pPr>
            <a:r>
              <a:rPr lang="en-US" sz="1200" dirty="0"/>
              <a:t>Facilities, Operations &amp; Maintenance</a:t>
            </a:r>
          </a:p>
          <a:p>
            <a:pPr marL="115888" indent="-115888">
              <a:lnSpc>
                <a:spcPct val="100000"/>
              </a:lnSpc>
              <a:spcBef>
                <a:spcPts val="0"/>
              </a:spcBef>
            </a:pPr>
            <a:r>
              <a:rPr lang="en-US" sz="1200" dirty="0"/>
              <a:t>Logistics Coordination</a:t>
            </a:r>
          </a:p>
          <a:p>
            <a:pPr marL="115888" indent="-115888">
              <a:lnSpc>
                <a:spcPct val="100000"/>
              </a:lnSpc>
              <a:spcBef>
                <a:spcPts val="0"/>
              </a:spcBef>
            </a:pPr>
            <a:r>
              <a:rPr lang="en-US" sz="1200" dirty="0"/>
              <a:t>Facilities Data Analytics &amp; Management</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Program Management</a:t>
            </a:r>
          </a:p>
          <a:p>
            <a:pPr>
              <a:lnSpc>
                <a:spcPct val="100000"/>
              </a:lnSpc>
              <a:spcBef>
                <a:spcPts val="0"/>
              </a:spcBef>
            </a:pPr>
            <a:r>
              <a:rPr lang="en-US" sz="1200" dirty="0"/>
              <a:t>Quality Assurance and Quality Control</a:t>
            </a:r>
          </a:p>
          <a:p>
            <a:pPr>
              <a:lnSpc>
                <a:spcPct val="100000"/>
              </a:lnSpc>
              <a:spcBef>
                <a:spcPts val="0"/>
              </a:spcBef>
            </a:pPr>
            <a:r>
              <a:rPr lang="en-US" sz="1200" dirty="0"/>
              <a:t>Performance Measurement Reporting</a:t>
            </a:r>
          </a:p>
          <a:p>
            <a:pPr>
              <a:lnSpc>
                <a:spcPct val="100000"/>
              </a:lnSpc>
              <a:spcBef>
                <a:spcPts val="0"/>
              </a:spcBef>
            </a:pPr>
            <a:r>
              <a:rPr lang="en-US" sz="1200" dirty="0"/>
              <a:t>Construction &amp; Technical Management</a:t>
            </a:r>
          </a:p>
          <a:p>
            <a:endParaRPr lang="en-US" dirty="0"/>
          </a:p>
        </p:txBody>
      </p:sp>
      <p:sp>
        <p:nvSpPr>
          <p:cNvPr id="4" name="Slide Number Placeholder 3"/>
          <p:cNvSpPr>
            <a:spLocks noGrp="1"/>
          </p:cNvSpPr>
          <p:nvPr>
            <p:ph type="sldNum" sz="quarter" idx="10"/>
          </p:nvPr>
        </p:nvSpPr>
        <p:spPr/>
        <p:txBody>
          <a:bodyPr/>
          <a:lstStyle/>
          <a:p>
            <a:fld id="{5B31D2BA-40DD-4F77-AC98-D024AEDA5F5F}" type="slidenum">
              <a:rPr lang="en-US" smtClean="0"/>
              <a:pPr/>
              <a:t>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6952974"/>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Font typeface="Arial" panose="020B0604020202020204" pitchFamily="34" charset="0"/>
              <a:buNone/>
            </a:pPr>
            <a:r>
              <a:rPr lang="en-US" sz="1200" b="1" dirty="0">
                <a:solidFill>
                  <a:srgbClr val="1673A8"/>
                </a:solidFill>
              </a:rPr>
              <a:t>NIKA’s Core Services Include:</a:t>
            </a:r>
          </a:p>
          <a:p>
            <a:pPr marL="0" indent="0">
              <a:lnSpc>
                <a:spcPct val="100000"/>
              </a:lnSpc>
              <a:spcBef>
                <a:spcPts val="0"/>
              </a:spcBef>
              <a:buFont typeface="Arial" panose="020B0604020202020204" pitchFamily="34" charset="0"/>
              <a:buNone/>
            </a:pPr>
            <a:r>
              <a:rPr lang="en-US" sz="1200" b="1" dirty="0">
                <a:solidFill>
                  <a:srgbClr val="1673A8"/>
                </a:solidFill>
              </a:rPr>
              <a:t>Advisory</a:t>
            </a:r>
          </a:p>
          <a:p>
            <a:pPr>
              <a:lnSpc>
                <a:spcPct val="100000"/>
              </a:lnSpc>
              <a:spcBef>
                <a:spcPts val="0"/>
              </a:spcBef>
            </a:pPr>
            <a:r>
              <a:rPr lang="en-US" sz="1200" dirty="0"/>
              <a:t>Energy Audits &amp; Benchmarking</a:t>
            </a:r>
          </a:p>
          <a:p>
            <a:pPr>
              <a:lnSpc>
                <a:spcPct val="100000"/>
              </a:lnSpc>
              <a:spcBef>
                <a:spcPts val="0"/>
              </a:spcBef>
            </a:pPr>
            <a:r>
              <a:rPr lang="en-US" sz="1200" dirty="0"/>
              <a:t>LEED Design and Certification</a:t>
            </a:r>
          </a:p>
          <a:p>
            <a:pPr>
              <a:lnSpc>
                <a:spcPct val="100000"/>
              </a:lnSpc>
              <a:spcBef>
                <a:spcPts val="0"/>
              </a:spcBef>
            </a:pPr>
            <a:r>
              <a:rPr lang="en-US" sz="1200" dirty="0"/>
              <a:t>Feasibility Studies</a:t>
            </a:r>
          </a:p>
          <a:p>
            <a:pPr>
              <a:lnSpc>
                <a:spcPct val="100000"/>
              </a:lnSpc>
              <a:spcBef>
                <a:spcPts val="0"/>
              </a:spcBef>
            </a:pPr>
            <a:r>
              <a:rPr lang="en-US" sz="1200" dirty="0"/>
              <a:t>Infrastructure and Master Planning</a:t>
            </a:r>
          </a:p>
          <a:p>
            <a:pPr>
              <a:lnSpc>
                <a:spcPct val="100000"/>
              </a:lnSpc>
              <a:spcBef>
                <a:spcPts val="0"/>
              </a:spcBef>
            </a:pPr>
            <a:r>
              <a:rPr lang="en-US" sz="1200" dirty="0"/>
              <a:t>Critical Path Method (CPM)</a:t>
            </a:r>
          </a:p>
          <a:p>
            <a:pPr>
              <a:lnSpc>
                <a:spcPct val="100000"/>
              </a:lnSpc>
              <a:spcBef>
                <a:spcPts val="0"/>
              </a:spcBef>
            </a:pPr>
            <a:r>
              <a:rPr lang="en-US" sz="1200" dirty="0"/>
              <a:t>Preparation and Review</a:t>
            </a:r>
          </a:p>
          <a:p>
            <a:pPr>
              <a:lnSpc>
                <a:spcPct val="100000"/>
              </a:lnSpc>
              <a:spcBef>
                <a:spcPts val="0"/>
              </a:spcBef>
            </a:pPr>
            <a:r>
              <a:rPr lang="en-US" sz="1200" dirty="0"/>
              <a:t>Modeling/Design Conflict Analysis</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Architecture, Engineering and Planning</a:t>
            </a:r>
          </a:p>
          <a:p>
            <a:pPr marL="115888" indent="-115888">
              <a:lnSpc>
                <a:spcPct val="100000"/>
              </a:lnSpc>
              <a:spcBef>
                <a:spcPts val="0"/>
              </a:spcBef>
            </a:pPr>
            <a:r>
              <a:rPr lang="en-US" sz="1200" dirty="0"/>
              <a:t>Concept/Schematic Design</a:t>
            </a:r>
          </a:p>
          <a:p>
            <a:pPr marL="115888" indent="-115888">
              <a:lnSpc>
                <a:spcPct val="100000"/>
              </a:lnSpc>
              <a:spcBef>
                <a:spcPts val="0"/>
              </a:spcBef>
            </a:pPr>
            <a:r>
              <a:rPr lang="en-US" sz="1200" dirty="0"/>
              <a:t>Phased Renovation Design</a:t>
            </a:r>
          </a:p>
          <a:p>
            <a:pPr marL="115888" indent="-115888">
              <a:lnSpc>
                <a:spcPct val="100000"/>
              </a:lnSpc>
              <a:spcBef>
                <a:spcPts val="0"/>
              </a:spcBef>
            </a:pPr>
            <a:r>
              <a:rPr lang="en-US" sz="1200" dirty="0"/>
              <a:t>Construction Design</a:t>
            </a:r>
            <a:endParaRPr lang="en-US" sz="1000" dirty="0"/>
          </a:p>
          <a:p>
            <a:pPr marL="115888" indent="-115888">
              <a:lnSpc>
                <a:spcPct val="100000"/>
              </a:lnSpc>
              <a:spcBef>
                <a:spcPts val="0"/>
              </a:spcBef>
            </a:pPr>
            <a:r>
              <a:rPr lang="en-US" sz="1200" dirty="0"/>
              <a:t>Construction Administration</a:t>
            </a:r>
          </a:p>
          <a:p>
            <a:pPr marL="115888" indent="-115888">
              <a:lnSpc>
                <a:spcPct val="100000"/>
              </a:lnSpc>
              <a:spcBef>
                <a:spcPts val="0"/>
              </a:spcBef>
            </a:pPr>
            <a:r>
              <a:rPr lang="en-US" sz="1200" dirty="0"/>
              <a:t>Requirements Planning</a:t>
            </a:r>
          </a:p>
          <a:p>
            <a:pPr marL="115888" indent="-115888">
              <a:lnSpc>
                <a:spcPct val="100000"/>
              </a:lnSpc>
              <a:spcBef>
                <a:spcPts val="0"/>
              </a:spcBef>
            </a:pPr>
            <a:r>
              <a:rPr lang="en-US" sz="1200" dirty="0"/>
              <a:t>Cost Estimating</a:t>
            </a:r>
          </a:p>
          <a:p>
            <a:pPr marL="115888" indent="-115888">
              <a:lnSpc>
                <a:spcPct val="100000"/>
              </a:lnSpc>
              <a:spcBef>
                <a:spcPts val="0"/>
              </a:spcBef>
            </a:pPr>
            <a:r>
              <a:rPr lang="en-US" sz="1200" dirty="0"/>
              <a:t>Mechanical, Electrical &amp; Plumbing Design </a:t>
            </a:r>
          </a:p>
          <a:p>
            <a:pPr marL="115888" indent="-115888">
              <a:lnSpc>
                <a:spcPct val="100000"/>
              </a:lnSpc>
              <a:spcBef>
                <a:spcPts val="0"/>
              </a:spcBef>
            </a:pPr>
            <a:r>
              <a:rPr lang="en-US" sz="1200" dirty="0"/>
              <a:t>Fire Protection</a:t>
            </a:r>
          </a:p>
          <a:p>
            <a:pPr marL="115888" indent="-115888">
              <a:lnSpc>
                <a:spcPct val="100000"/>
              </a:lnSpc>
              <a:spcBef>
                <a:spcPts val="0"/>
              </a:spcBef>
            </a:pPr>
            <a:r>
              <a:rPr lang="en-US" sz="1200" dirty="0"/>
              <a:t>Interior Design</a:t>
            </a:r>
          </a:p>
          <a:p>
            <a:pPr marL="115888" indent="-115888">
              <a:lnSpc>
                <a:spcPct val="100000"/>
              </a:lnSpc>
              <a:spcBef>
                <a:spcPts val="0"/>
              </a:spcBef>
            </a:pPr>
            <a:r>
              <a:rPr lang="en-US" sz="1200" dirty="0"/>
              <a:t>Furniture, Fixtures &amp; Equipment </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Enterprise Technologies</a:t>
            </a:r>
          </a:p>
          <a:p>
            <a:pPr>
              <a:lnSpc>
                <a:spcPct val="100000"/>
              </a:lnSpc>
              <a:spcBef>
                <a:spcPts val="0"/>
              </a:spcBef>
            </a:pPr>
            <a:r>
              <a:rPr lang="en-US" sz="1200" dirty="0"/>
              <a:t>Asset &amp; Inventory Management</a:t>
            </a:r>
          </a:p>
          <a:p>
            <a:pPr>
              <a:lnSpc>
                <a:spcPct val="100000"/>
              </a:lnSpc>
              <a:spcBef>
                <a:spcPts val="0"/>
              </a:spcBef>
            </a:pPr>
            <a:r>
              <a:rPr lang="en-US" sz="1200" dirty="0"/>
              <a:t>Application Design and Development</a:t>
            </a:r>
          </a:p>
          <a:p>
            <a:pPr>
              <a:lnSpc>
                <a:spcPct val="100000"/>
              </a:lnSpc>
              <a:spcBef>
                <a:spcPts val="0"/>
              </a:spcBef>
            </a:pPr>
            <a:r>
              <a:rPr lang="en-US" sz="1200" dirty="0"/>
              <a:t>Database Design, Management and Integration</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Logistics, Operations, and Maintenance</a:t>
            </a:r>
          </a:p>
          <a:p>
            <a:pPr marL="115888" indent="-115888">
              <a:lnSpc>
                <a:spcPct val="100000"/>
              </a:lnSpc>
              <a:spcBef>
                <a:spcPts val="0"/>
              </a:spcBef>
            </a:pPr>
            <a:r>
              <a:rPr lang="en-US" sz="1200" dirty="0"/>
              <a:t>Facilities, Operations &amp; Maintenance</a:t>
            </a:r>
          </a:p>
          <a:p>
            <a:pPr marL="115888" indent="-115888">
              <a:lnSpc>
                <a:spcPct val="100000"/>
              </a:lnSpc>
              <a:spcBef>
                <a:spcPts val="0"/>
              </a:spcBef>
            </a:pPr>
            <a:r>
              <a:rPr lang="en-US" sz="1200" dirty="0"/>
              <a:t>Logistics Coordination</a:t>
            </a:r>
          </a:p>
          <a:p>
            <a:pPr marL="115888" indent="-115888">
              <a:lnSpc>
                <a:spcPct val="100000"/>
              </a:lnSpc>
              <a:spcBef>
                <a:spcPts val="0"/>
              </a:spcBef>
            </a:pPr>
            <a:r>
              <a:rPr lang="en-US" sz="1200" dirty="0"/>
              <a:t>Facilities Data Analytics &amp; Management</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Program Management</a:t>
            </a:r>
          </a:p>
          <a:p>
            <a:pPr>
              <a:lnSpc>
                <a:spcPct val="100000"/>
              </a:lnSpc>
              <a:spcBef>
                <a:spcPts val="0"/>
              </a:spcBef>
            </a:pPr>
            <a:r>
              <a:rPr lang="en-US" sz="1200" dirty="0"/>
              <a:t>Quality Assurance and Quality Control</a:t>
            </a:r>
          </a:p>
          <a:p>
            <a:pPr>
              <a:lnSpc>
                <a:spcPct val="100000"/>
              </a:lnSpc>
              <a:spcBef>
                <a:spcPts val="0"/>
              </a:spcBef>
            </a:pPr>
            <a:r>
              <a:rPr lang="en-US" sz="1200" dirty="0"/>
              <a:t>Performance Measurement Reporting</a:t>
            </a:r>
          </a:p>
          <a:p>
            <a:pPr>
              <a:lnSpc>
                <a:spcPct val="100000"/>
              </a:lnSpc>
              <a:spcBef>
                <a:spcPts val="0"/>
              </a:spcBef>
            </a:pPr>
            <a:r>
              <a:rPr lang="en-US" sz="1200" dirty="0"/>
              <a:t>Construction &amp; Technical Management</a:t>
            </a:r>
          </a:p>
          <a:p>
            <a:endParaRPr lang="en-US" dirty="0"/>
          </a:p>
        </p:txBody>
      </p:sp>
      <p:sp>
        <p:nvSpPr>
          <p:cNvPr id="4" name="Slide Number Placeholder 3"/>
          <p:cNvSpPr>
            <a:spLocks noGrp="1"/>
          </p:cNvSpPr>
          <p:nvPr>
            <p:ph type="sldNum" sz="quarter" idx="10"/>
          </p:nvPr>
        </p:nvSpPr>
        <p:spPr/>
        <p:txBody>
          <a:bodyPr/>
          <a:lstStyle/>
          <a:p>
            <a:fld id="{5B31D2BA-40DD-4F77-AC98-D024AEDA5F5F}" type="slidenum">
              <a:rPr lang="en-US" smtClean="0"/>
              <a:pPr/>
              <a:t>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4038019"/>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Font typeface="Arial" panose="020B0604020202020204" pitchFamily="34" charset="0"/>
              <a:buNone/>
            </a:pPr>
            <a:r>
              <a:rPr lang="en-US" sz="1200" b="1" dirty="0">
                <a:solidFill>
                  <a:srgbClr val="1673A8"/>
                </a:solidFill>
              </a:rPr>
              <a:t>NIKA’s Core Services Include:</a:t>
            </a:r>
          </a:p>
          <a:p>
            <a:pPr marL="0" indent="0">
              <a:lnSpc>
                <a:spcPct val="100000"/>
              </a:lnSpc>
              <a:spcBef>
                <a:spcPts val="0"/>
              </a:spcBef>
              <a:buFont typeface="Arial" panose="020B0604020202020204" pitchFamily="34" charset="0"/>
              <a:buNone/>
            </a:pPr>
            <a:r>
              <a:rPr lang="en-US" sz="1200" b="1" dirty="0">
                <a:solidFill>
                  <a:srgbClr val="1673A8"/>
                </a:solidFill>
              </a:rPr>
              <a:t>Advisory</a:t>
            </a:r>
          </a:p>
          <a:p>
            <a:pPr>
              <a:lnSpc>
                <a:spcPct val="100000"/>
              </a:lnSpc>
              <a:spcBef>
                <a:spcPts val="0"/>
              </a:spcBef>
            </a:pPr>
            <a:r>
              <a:rPr lang="en-US" sz="1200" dirty="0"/>
              <a:t>Energy Audits &amp; Benchmarking</a:t>
            </a:r>
          </a:p>
          <a:p>
            <a:pPr>
              <a:lnSpc>
                <a:spcPct val="100000"/>
              </a:lnSpc>
              <a:spcBef>
                <a:spcPts val="0"/>
              </a:spcBef>
            </a:pPr>
            <a:r>
              <a:rPr lang="en-US" sz="1200" dirty="0"/>
              <a:t>LEED Design and Certification</a:t>
            </a:r>
          </a:p>
          <a:p>
            <a:pPr>
              <a:lnSpc>
                <a:spcPct val="100000"/>
              </a:lnSpc>
              <a:spcBef>
                <a:spcPts val="0"/>
              </a:spcBef>
            </a:pPr>
            <a:r>
              <a:rPr lang="en-US" sz="1200" dirty="0"/>
              <a:t>Feasibility Studies</a:t>
            </a:r>
          </a:p>
          <a:p>
            <a:pPr>
              <a:lnSpc>
                <a:spcPct val="100000"/>
              </a:lnSpc>
              <a:spcBef>
                <a:spcPts val="0"/>
              </a:spcBef>
            </a:pPr>
            <a:r>
              <a:rPr lang="en-US" sz="1200" dirty="0"/>
              <a:t>Infrastructure and Master Planning</a:t>
            </a:r>
          </a:p>
          <a:p>
            <a:pPr>
              <a:lnSpc>
                <a:spcPct val="100000"/>
              </a:lnSpc>
              <a:spcBef>
                <a:spcPts val="0"/>
              </a:spcBef>
            </a:pPr>
            <a:r>
              <a:rPr lang="en-US" sz="1200" dirty="0"/>
              <a:t>Critical Path Method (CPM)</a:t>
            </a:r>
          </a:p>
          <a:p>
            <a:pPr>
              <a:lnSpc>
                <a:spcPct val="100000"/>
              </a:lnSpc>
              <a:spcBef>
                <a:spcPts val="0"/>
              </a:spcBef>
            </a:pPr>
            <a:r>
              <a:rPr lang="en-US" sz="1200" dirty="0"/>
              <a:t>Preparation and Review</a:t>
            </a:r>
          </a:p>
          <a:p>
            <a:pPr>
              <a:lnSpc>
                <a:spcPct val="100000"/>
              </a:lnSpc>
              <a:spcBef>
                <a:spcPts val="0"/>
              </a:spcBef>
            </a:pPr>
            <a:r>
              <a:rPr lang="en-US" sz="1200" dirty="0"/>
              <a:t>Modeling/Design Conflict Analysis</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Architecture, Engineering and Planning</a:t>
            </a:r>
          </a:p>
          <a:p>
            <a:pPr marL="115888" indent="-115888">
              <a:lnSpc>
                <a:spcPct val="100000"/>
              </a:lnSpc>
              <a:spcBef>
                <a:spcPts val="0"/>
              </a:spcBef>
            </a:pPr>
            <a:r>
              <a:rPr lang="en-US" sz="1200" dirty="0"/>
              <a:t>Concept/Schematic Design</a:t>
            </a:r>
          </a:p>
          <a:p>
            <a:pPr marL="115888" indent="-115888">
              <a:lnSpc>
                <a:spcPct val="100000"/>
              </a:lnSpc>
              <a:spcBef>
                <a:spcPts val="0"/>
              </a:spcBef>
            </a:pPr>
            <a:r>
              <a:rPr lang="en-US" sz="1200" dirty="0"/>
              <a:t>Phased Renovation Design</a:t>
            </a:r>
          </a:p>
          <a:p>
            <a:pPr marL="115888" indent="-115888">
              <a:lnSpc>
                <a:spcPct val="100000"/>
              </a:lnSpc>
              <a:spcBef>
                <a:spcPts val="0"/>
              </a:spcBef>
            </a:pPr>
            <a:r>
              <a:rPr lang="en-US" sz="1200" dirty="0"/>
              <a:t>Construction Design</a:t>
            </a:r>
            <a:endParaRPr lang="en-US" sz="1000" dirty="0"/>
          </a:p>
          <a:p>
            <a:pPr marL="115888" indent="-115888">
              <a:lnSpc>
                <a:spcPct val="100000"/>
              </a:lnSpc>
              <a:spcBef>
                <a:spcPts val="0"/>
              </a:spcBef>
            </a:pPr>
            <a:r>
              <a:rPr lang="en-US" sz="1200" dirty="0"/>
              <a:t>Construction Administration</a:t>
            </a:r>
          </a:p>
          <a:p>
            <a:pPr marL="115888" indent="-115888">
              <a:lnSpc>
                <a:spcPct val="100000"/>
              </a:lnSpc>
              <a:spcBef>
                <a:spcPts val="0"/>
              </a:spcBef>
            </a:pPr>
            <a:r>
              <a:rPr lang="en-US" sz="1200" dirty="0"/>
              <a:t>Requirements Planning</a:t>
            </a:r>
          </a:p>
          <a:p>
            <a:pPr marL="115888" indent="-115888">
              <a:lnSpc>
                <a:spcPct val="100000"/>
              </a:lnSpc>
              <a:spcBef>
                <a:spcPts val="0"/>
              </a:spcBef>
            </a:pPr>
            <a:r>
              <a:rPr lang="en-US" sz="1200" dirty="0"/>
              <a:t>Cost Estimating</a:t>
            </a:r>
          </a:p>
          <a:p>
            <a:pPr marL="115888" indent="-115888">
              <a:lnSpc>
                <a:spcPct val="100000"/>
              </a:lnSpc>
              <a:spcBef>
                <a:spcPts val="0"/>
              </a:spcBef>
            </a:pPr>
            <a:r>
              <a:rPr lang="en-US" sz="1200" dirty="0"/>
              <a:t>Mechanical, Electrical &amp; Plumbing Design </a:t>
            </a:r>
          </a:p>
          <a:p>
            <a:pPr marL="115888" indent="-115888">
              <a:lnSpc>
                <a:spcPct val="100000"/>
              </a:lnSpc>
              <a:spcBef>
                <a:spcPts val="0"/>
              </a:spcBef>
            </a:pPr>
            <a:r>
              <a:rPr lang="en-US" sz="1200" dirty="0"/>
              <a:t>Fire Protection</a:t>
            </a:r>
          </a:p>
          <a:p>
            <a:pPr marL="115888" indent="-115888">
              <a:lnSpc>
                <a:spcPct val="100000"/>
              </a:lnSpc>
              <a:spcBef>
                <a:spcPts val="0"/>
              </a:spcBef>
            </a:pPr>
            <a:r>
              <a:rPr lang="en-US" sz="1200" dirty="0"/>
              <a:t>Interior Design</a:t>
            </a:r>
          </a:p>
          <a:p>
            <a:pPr marL="115888" indent="-115888">
              <a:lnSpc>
                <a:spcPct val="100000"/>
              </a:lnSpc>
              <a:spcBef>
                <a:spcPts val="0"/>
              </a:spcBef>
            </a:pPr>
            <a:r>
              <a:rPr lang="en-US" sz="1200" dirty="0"/>
              <a:t>Furniture, Fixtures &amp; Equipment </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Enterprise Technologies</a:t>
            </a:r>
          </a:p>
          <a:p>
            <a:pPr>
              <a:lnSpc>
                <a:spcPct val="100000"/>
              </a:lnSpc>
              <a:spcBef>
                <a:spcPts val="0"/>
              </a:spcBef>
            </a:pPr>
            <a:r>
              <a:rPr lang="en-US" sz="1200" dirty="0"/>
              <a:t>Asset &amp; Inventory Management</a:t>
            </a:r>
          </a:p>
          <a:p>
            <a:pPr>
              <a:lnSpc>
                <a:spcPct val="100000"/>
              </a:lnSpc>
              <a:spcBef>
                <a:spcPts val="0"/>
              </a:spcBef>
            </a:pPr>
            <a:r>
              <a:rPr lang="en-US" sz="1200" dirty="0"/>
              <a:t>Application Design and Development</a:t>
            </a:r>
          </a:p>
          <a:p>
            <a:pPr>
              <a:lnSpc>
                <a:spcPct val="100000"/>
              </a:lnSpc>
              <a:spcBef>
                <a:spcPts val="0"/>
              </a:spcBef>
            </a:pPr>
            <a:r>
              <a:rPr lang="en-US" sz="1200" dirty="0"/>
              <a:t>Database Design, Management and Integration</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Logistics, Operations, and Maintenance</a:t>
            </a:r>
          </a:p>
          <a:p>
            <a:pPr marL="115888" indent="-115888">
              <a:lnSpc>
                <a:spcPct val="100000"/>
              </a:lnSpc>
              <a:spcBef>
                <a:spcPts val="0"/>
              </a:spcBef>
            </a:pPr>
            <a:r>
              <a:rPr lang="en-US" sz="1200" dirty="0"/>
              <a:t>Facilities, Operations &amp; Maintenance</a:t>
            </a:r>
          </a:p>
          <a:p>
            <a:pPr marL="115888" indent="-115888">
              <a:lnSpc>
                <a:spcPct val="100000"/>
              </a:lnSpc>
              <a:spcBef>
                <a:spcPts val="0"/>
              </a:spcBef>
            </a:pPr>
            <a:r>
              <a:rPr lang="en-US" sz="1200" dirty="0"/>
              <a:t>Logistics Coordination</a:t>
            </a:r>
          </a:p>
          <a:p>
            <a:pPr marL="115888" indent="-115888">
              <a:lnSpc>
                <a:spcPct val="100000"/>
              </a:lnSpc>
              <a:spcBef>
                <a:spcPts val="0"/>
              </a:spcBef>
            </a:pPr>
            <a:r>
              <a:rPr lang="en-US" sz="1200" dirty="0"/>
              <a:t>Facilities Data Analytics &amp; Management</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Program Management</a:t>
            </a:r>
          </a:p>
          <a:p>
            <a:pPr>
              <a:lnSpc>
                <a:spcPct val="100000"/>
              </a:lnSpc>
              <a:spcBef>
                <a:spcPts val="0"/>
              </a:spcBef>
            </a:pPr>
            <a:r>
              <a:rPr lang="en-US" sz="1200" dirty="0"/>
              <a:t>Quality Assurance and Quality Control</a:t>
            </a:r>
          </a:p>
          <a:p>
            <a:pPr>
              <a:lnSpc>
                <a:spcPct val="100000"/>
              </a:lnSpc>
              <a:spcBef>
                <a:spcPts val="0"/>
              </a:spcBef>
            </a:pPr>
            <a:r>
              <a:rPr lang="en-US" sz="1200" dirty="0"/>
              <a:t>Performance Measurement Reporting</a:t>
            </a:r>
          </a:p>
          <a:p>
            <a:pPr>
              <a:lnSpc>
                <a:spcPct val="100000"/>
              </a:lnSpc>
              <a:spcBef>
                <a:spcPts val="0"/>
              </a:spcBef>
            </a:pPr>
            <a:r>
              <a:rPr lang="en-US" sz="1200" dirty="0"/>
              <a:t>Construction &amp; Technical Management</a:t>
            </a:r>
          </a:p>
          <a:p>
            <a:endParaRPr lang="en-US" dirty="0"/>
          </a:p>
        </p:txBody>
      </p:sp>
      <p:sp>
        <p:nvSpPr>
          <p:cNvPr id="4" name="Slide Number Placeholder 3"/>
          <p:cNvSpPr>
            <a:spLocks noGrp="1"/>
          </p:cNvSpPr>
          <p:nvPr>
            <p:ph type="sldNum" sz="quarter" idx="10"/>
          </p:nvPr>
        </p:nvSpPr>
        <p:spPr/>
        <p:txBody>
          <a:bodyPr/>
          <a:lstStyle/>
          <a:p>
            <a:fld id="{5B31D2BA-40DD-4F77-AC98-D024AEDA5F5F}" type="slidenum">
              <a:rPr lang="en-US" smtClean="0"/>
              <a:pPr/>
              <a:t>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364560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Font typeface="Arial" panose="020B0604020202020204" pitchFamily="34" charset="0"/>
              <a:buNone/>
            </a:pPr>
            <a:r>
              <a:rPr lang="en-US" sz="1200" b="1" dirty="0">
                <a:solidFill>
                  <a:srgbClr val="1673A8"/>
                </a:solidFill>
              </a:rPr>
              <a:t>NIKA’s Core Services Include:</a:t>
            </a:r>
          </a:p>
          <a:p>
            <a:pPr marL="0" indent="0">
              <a:lnSpc>
                <a:spcPct val="100000"/>
              </a:lnSpc>
              <a:spcBef>
                <a:spcPts val="0"/>
              </a:spcBef>
              <a:buFont typeface="Arial" panose="020B0604020202020204" pitchFamily="34" charset="0"/>
              <a:buNone/>
            </a:pPr>
            <a:r>
              <a:rPr lang="en-US" sz="1200" b="1" dirty="0">
                <a:solidFill>
                  <a:srgbClr val="1673A8"/>
                </a:solidFill>
              </a:rPr>
              <a:t>Advisory</a:t>
            </a:r>
          </a:p>
          <a:p>
            <a:pPr>
              <a:lnSpc>
                <a:spcPct val="100000"/>
              </a:lnSpc>
              <a:spcBef>
                <a:spcPts val="0"/>
              </a:spcBef>
            </a:pPr>
            <a:r>
              <a:rPr lang="en-US" sz="1200" dirty="0"/>
              <a:t>Energy Audits &amp; Benchmarking</a:t>
            </a:r>
          </a:p>
          <a:p>
            <a:pPr>
              <a:lnSpc>
                <a:spcPct val="100000"/>
              </a:lnSpc>
              <a:spcBef>
                <a:spcPts val="0"/>
              </a:spcBef>
            </a:pPr>
            <a:r>
              <a:rPr lang="en-US" sz="1200" dirty="0"/>
              <a:t>LEED Design and Certification</a:t>
            </a:r>
          </a:p>
          <a:p>
            <a:pPr>
              <a:lnSpc>
                <a:spcPct val="100000"/>
              </a:lnSpc>
              <a:spcBef>
                <a:spcPts val="0"/>
              </a:spcBef>
            </a:pPr>
            <a:r>
              <a:rPr lang="en-US" sz="1200" dirty="0"/>
              <a:t>Feasibility Studies</a:t>
            </a:r>
          </a:p>
          <a:p>
            <a:pPr>
              <a:lnSpc>
                <a:spcPct val="100000"/>
              </a:lnSpc>
              <a:spcBef>
                <a:spcPts val="0"/>
              </a:spcBef>
            </a:pPr>
            <a:r>
              <a:rPr lang="en-US" sz="1200" dirty="0"/>
              <a:t>Infrastructure and Master Planning</a:t>
            </a:r>
          </a:p>
          <a:p>
            <a:pPr>
              <a:lnSpc>
                <a:spcPct val="100000"/>
              </a:lnSpc>
              <a:spcBef>
                <a:spcPts val="0"/>
              </a:spcBef>
            </a:pPr>
            <a:r>
              <a:rPr lang="en-US" sz="1200" dirty="0"/>
              <a:t>Critical Path Method (CPM)</a:t>
            </a:r>
          </a:p>
          <a:p>
            <a:pPr>
              <a:lnSpc>
                <a:spcPct val="100000"/>
              </a:lnSpc>
              <a:spcBef>
                <a:spcPts val="0"/>
              </a:spcBef>
            </a:pPr>
            <a:r>
              <a:rPr lang="en-US" sz="1200" dirty="0"/>
              <a:t>Preparation and Review</a:t>
            </a:r>
          </a:p>
          <a:p>
            <a:pPr>
              <a:lnSpc>
                <a:spcPct val="100000"/>
              </a:lnSpc>
              <a:spcBef>
                <a:spcPts val="0"/>
              </a:spcBef>
            </a:pPr>
            <a:r>
              <a:rPr lang="en-US" sz="1200" dirty="0"/>
              <a:t>Modeling/Design Conflict Analysis</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Architecture, Engineering and Planning</a:t>
            </a:r>
          </a:p>
          <a:p>
            <a:pPr marL="115888" indent="-115888">
              <a:lnSpc>
                <a:spcPct val="100000"/>
              </a:lnSpc>
              <a:spcBef>
                <a:spcPts val="0"/>
              </a:spcBef>
            </a:pPr>
            <a:r>
              <a:rPr lang="en-US" sz="1200" dirty="0"/>
              <a:t>Concept/Schematic Design</a:t>
            </a:r>
          </a:p>
          <a:p>
            <a:pPr marL="115888" indent="-115888">
              <a:lnSpc>
                <a:spcPct val="100000"/>
              </a:lnSpc>
              <a:spcBef>
                <a:spcPts val="0"/>
              </a:spcBef>
            </a:pPr>
            <a:r>
              <a:rPr lang="en-US" sz="1200" dirty="0"/>
              <a:t>Phased Renovation Design</a:t>
            </a:r>
          </a:p>
          <a:p>
            <a:pPr marL="115888" indent="-115888">
              <a:lnSpc>
                <a:spcPct val="100000"/>
              </a:lnSpc>
              <a:spcBef>
                <a:spcPts val="0"/>
              </a:spcBef>
            </a:pPr>
            <a:r>
              <a:rPr lang="en-US" sz="1200" dirty="0"/>
              <a:t>Construction Design</a:t>
            </a:r>
            <a:endParaRPr lang="en-US" sz="1000" dirty="0"/>
          </a:p>
          <a:p>
            <a:pPr marL="115888" indent="-115888">
              <a:lnSpc>
                <a:spcPct val="100000"/>
              </a:lnSpc>
              <a:spcBef>
                <a:spcPts val="0"/>
              </a:spcBef>
            </a:pPr>
            <a:r>
              <a:rPr lang="en-US" sz="1200" dirty="0"/>
              <a:t>Construction Administration</a:t>
            </a:r>
          </a:p>
          <a:p>
            <a:pPr marL="115888" indent="-115888">
              <a:lnSpc>
                <a:spcPct val="100000"/>
              </a:lnSpc>
              <a:spcBef>
                <a:spcPts val="0"/>
              </a:spcBef>
            </a:pPr>
            <a:r>
              <a:rPr lang="en-US" sz="1200" dirty="0"/>
              <a:t>Requirements Planning</a:t>
            </a:r>
          </a:p>
          <a:p>
            <a:pPr marL="115888" indent="-115888">
              <a:lnSpc>
                <a:spcPct val="100000"/>
              </a:lnSpc>
              <a:spcBef>
                <a:spcPts val="0"/>
              </a:spcBef>
            </a:pPr>
            <a:r>
              <a:rPr lang="en-US" sz="1200" dirty="0"/>
              <a:t>Cost Estimating</a:t>
            </a:r>
          </a:p>
          <a:p>
            <a:pPr marL="115888" indent="-115888">
              <a:lnSpc>
                <a:spcPct val="100000"/>
              </a:lnSpc>
              <a:spcBef>
                <a:spcPts val="0"/>
              </a:spcBef>
            </a:pPr>
            <a:r>
              <a:rPr lang="en-US" sz="1200" dirty="0"/>
              <a:t>Mechanical, Electrical &amp; Plumbing Design </a:t>
            </a:r>
          </a:p>
          <a:p>
            <a:pPr marL="115888" indent="-115888">
              <a:lnSpc>
                <a:spcPct val="100000"/>
              </a:lnSpc>
              <a:spcBef>
                <a:spcPts val="0"/>
              </a:spcBef>
            </a:pPr>
            <a:r>
              <a:rPr lang="en-US" sz="1200" dirty="0"/>
              <a:t>Fire Protection</a:t>
            </a:r>
          </a:p>
          <a:p>
            <a:pPr marL="115888" indent="-115888">
              <a:lnSpc>
                <a:spcPct val="100000"/>
              </a:lnSpc>
              <a:spcBef>
                <a:spcPts val="0"/>
              </a:spcBef>
            </a:pPr>
            <a:r>
              <a:rPr lang="en-US" sz="1200" dirty="0"/>
              <a:t>Interior Design</a:t>
            </a:r>
          </a:p>
          <a:p>
            <a:pPr marL="115888" indent="-115888">
              <a:lnSpc>
                <a:spcPct val="100000"/>
              </a:lnSpc>
              <a:spcBef>
                <a:spcPts val="0"/>
              </a:spcBef>
            </a:pPr>
            <a:r>
              <a:rPr lang="en-US" sz="1200" dirty="0"/>
              <a:t>Furniture, Fixtures &amp; Equipment </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Enterprise Technologies</a:t>
            </a:r>
          </a:p>
          <a:p>
            <a:pPr>
              <a:lnSpc>
                <a:spcPct val="100000"/>
              </a:lnSpc>
              <a:spcBef>
                <a:spcPts val="0"/>
              </a:spcBef>
            </a:pPr>
            <a:r>
              <a:rPr lang="en-US" sz="1200" dirty="0"/>
              <a:t>Asset &amp; Inventory Management</a:t>
            </a:r>
          </a:p>
          <a:p>
            <a:pPr>
              <a:lnSpc>
                <a:spcPct val="100000"/>
              </a:lnSpc>
              <a:spcBef>
                <a:spcPts val="0"/>
              </a:spcBef>
            </a:pPr>
            <a:r>
              <a:rPr lang="en-US" sz="1200" dirty="0"/>
              <a:t>Application Design and Development</a:t>
            </a:r>
          </a:p>
          <a:p>
            <a:pPr>
              <a:lnSpc>
                <a:spcPct val="100000"/>
              </a:lnSpc>
              <a:spcBef>
                <a:spcPts val="0"/>
              </a:spcBef>
            </a:pPr>
            <a:r>
              <a:rPr lang="en-US" sz="1200" dirty="0"/>
              <a:t>Database Design, Management and Integration</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Logistics, Operations, and Maintenance</a:t>
            </a:r>
          </a:p>
          <a:p>
            <a:pPr marL="115888" indent="-115888">
              <a:lnSpc>
                <a:spcPct val="100000"/>
              </a:lnSpc>
              <a:spcBef>
                <a:spcPts val="0"/>
              </a:spcBef>
            </a:pPr>
            <a:r>
              <a:rPr lang="en-US" sz="1200" dirty="0"/>
              <a:t>Facilities, Operations &amp; Maintenance</a:t>
            </a:r>
          </a:p>
          <a:p>
            <a:pPr marL="115888" indent="-115888">
              <a:lnSpc>
                <a:spcPct val="100000"/>
              </a:lnSpc>
              <a:spcBef>
                <a:spcPts val="0"/>
              </a:spcBef>
            </a:pPr>
            <a:r>
              <a:rPr lang="en-US" sz="1200" dirty="0"/>
              <a:t>Logistics Coordination</a:t>
            </a:r>
          </a:p>
          <a:p>
            <a:pPr marL="115888" indent="-115888">
              <a:lnSpc>
                <a:spcPct val="100000"/>
              </a:lnSpc>
              <a:spcBef>
                <a:spcPts val="0"/>
              </a:spcBef>
            </a:pPr>
            <a:r>
              <a:rPr lang="en-US" sz="1200" dirty="0"/>
              <a:t>Facilities Data Analytics &amp; Management</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0" indent="0">
              <a:lnSpc>
                <a:spcPct val="100000"/>
              </a:lnSpc>
              <a:spcBef>
                <a:spcPts val="0"/>
              </a:spcBef>
              <a:buFont typeface="Arial" panose="020B0604020202020204" pitchFamily="34" charset="0"/>
              <a:buNone/>
            </a:pPr>
            <a:r>
              <a:rPr lang="en-US" sz="1200" b="1" dirty="0">
                <a:solidFill>
                  <a:srgbClr val="1673A8"/>
                </a:solidFill>
              </a:rPr>
              <a:t>Program Management</a:t>
            </a:r>
          </a:p>
          <a:p>
            <a:pPr>
              <a:lnSpc>
                <a:spcPct val="100000"/>
              </a:lnSpc>
              <a:spcBef>
                <a:spcPts val="0"/>
              </a:spcBef>
            </a:pPr>
            <a:r>
              <a:rPr lang="en-US" sz="1200" dirty="0"/>
              <a:t>Quality Assurance and Quality Control</a:t>
            </a:r>
          </a:p>
          <a:p>
            <a:pPr>
              <a:lnSpc>
                <a:spcPct val="100000"/>
              </a:lnSpc>
              <a:spcBef>
                <a:spcPts val="0"/>
              </a:spcBef>
            </a:pPr>
            <a:r>
              <a:rPr lang="en-US" sz="1200" dirty="0"/>
              <a:t>Performance Measurement Reporting</a:t>
            </a:r>
          </a:p>
          <a:p>
            <a:pPr>
              <a:lnSpc>
                <a:spcPct val="100000"/>
              </a:lnSpc>
              <a:spcBef>
                <a:spcPts val="0"/>
              </a:spcBef>
            </a:pPr>
            <a:r>
              <a:rPr lang="en-US" sz="1200" dirty="0"/>
              <a:t>Construction &amp; Technical Management</a:t>
            </a:r>
          </a:p>
          <a:p>
            <a:endParaRPr lang="en-US" dirty="0"/>
          </a:p>
        </p:txBody>
      </p:sp>
      <p:sp>
        <p:nvSpPr>
          <p:cNvPr id="4" name="Slide Number Placeholder 3"/>
          <p:cNvSpPr>
            <a:spLocks noGrp="1"/>
          </p:cNvSpPr>
          <p:nvPr>
            <p:ph type="sldNum" sz="quarter" idx="10"/>
          </p:nvPr>
        </p:nvSpPr>
        <p:spPr/>
        <p:txBody>
          <a:bodyPr/>
          <a:lstStyle/>
          <a:p>
            <a:fld id="{5B31D2BA-40DD-4F77-AC98-D024AEDA5F5F}" type="slidenum">
              <a:rPr lang="en-US" smtClean="0"/>
              <a:pPr/>
              <a:t>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641138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Font typeface="Arial" panose="020B0604020202020204" pitchFamily="34" charset="0"/>
              <a:buNone/>
            </a:pPr>
            <a:r>
              <a:rPr lang="en-US" sz="800" dirty="0"/>
              <a:t>All regulatory requirements:</a:t>
            </a:r>
          </a:p>
          <a:p>
            <a:pPr marL="171450" indent="-171450">
              <a:lnSpc>
                <a:spcPct val="100000"/>
              </a:lnSpc>
              <a:spcBef>
                <a:spcPts val="0"/>
              </a:spcBef>
              <a:buFont typeface="Arial" panose="020B0604020202020204" pitchFamily="34" charset="0"/>
              <a:buChar char="•"/>
            </a:pPr>
            <a:r>
              <a:rPr lang="en-US" sz="800" dirty="0"/>
              <a:t>OSHA - Occupational Safety and Health Agency</a:t>
            </a:r>
          </a:p>
          <a:p>
            <a:pPr marL="171450" indent="-171450">
              <a:lnSpc>
                <a:spcPct val="100000"/>
              </a:lnSpc>
              <a:spcBef>
                <a:spcPts val="0"/>
              </a:spcBef>
              <a:buFont typeface="Arial" panose="020B0604020202020204" pitchFamily="34" charset="0"/>
              <a:buChar char="•"/>
            </a:pPr>
            <a:r>
              <a:rPr lang="en-US" sz="800" dirty="0"/>
              <a:t>EPA - Environmental Protection Agency</a:t>
            </a:r>
          </a:p>
          <a:p>
            <a:pPr marL="171450" indent="-171450">
              <a:lnSpc>
                <a:spcPct val="100000"/>
              </a:lnSpc>
              <a:spcBef>
                <a:spcPts val="0"/>
              </a:spcBef>
              <a:buFont typeface="Arial" panose="020B0604020202020204" pitchFamily="34" charset="0"/>
              <a:buChar char="•"/>
            </a:pPr>
            <a:r>
              <a:rPr lang="en-US" sz="800" dirty="0"/>
              <a:t>JCAHO - Joint Commission of Accreditation of Healthcare Organizations</a:t>
            </a:r>
          </a:p>
          <a:p>
            <a:pPr marL="171450" indent="-171450">
              <a:lnSpc>
                <a:spcPct val="100000"/>
              </a:lnSpc>
              <a:spcBef>
                <a:spcPts val="0"/>
              </a:spcBef>
              <a:buFont typeface="Arial" panose="020B0604020202020204" pitchFamily="34" charset="0"/>
              <a:buChar char="•"/>
            </a:pPr>
            <a:r>
              <a:rPr lang="en-US" sz="800" dirty="0"/>
              <a:t>AHERA - Asbestos Hazard Emergency Response Act</a:t>
            </a:r>
          </a:p>
          <a:p>
            <a:pPr marL="171450" indent="-171450">
              <a:lnSpc>
                <a:spcPct val="100000"/>
              </a:lnSpc>
              <a:spcBef>
                <a:spcPts val="0"/>
              </a:spcBef>
              <a:buFont typeface="Arial" panose="020B0604020202020204" pitchFamily="34" charset="0"/>
              <a:buChar char="•"/>
            </a:pPr>
            <a:r>
              <a:rPr lang="en-US" sz="800" dirty="0"/>
              <a:t>NESHAPS - National Emissions Standards for Hazardous Air Pollutants Asbestos Standards</a:t>
            </a:r>
          </a:p>
          <a:p>
            <a:pPr marL="171450" indent="-171450">
              <a:lnSpc>
                <a:spcPct val="100000"/>
              </a:lnSpc>
              <a:spcBef>
                <a:spcPts val="0"/>
              </a:spcBef>
              <a:buFont typeface="Arial" panose="020B0604020202020204" pitchFamily="34" charset="0"/>
              <a:buChar char="•"/>
            </a:pPr>
            <a:r>
              <a:rPr lang="en-US" sz="800" dirty="0"/>
              <a:t>NFPA - Applicable codes published by the National Fire Protection Association</a:t>
            </a:r>
          </a:p>
          <a:p>
            <a:pPr marL="171450" indent="-171450">
              <a:lnSpc>
                <a:spcPct val="100000"/>
              </a:lnSpc>
              <a:spcBef>
                <a:spcPts val="0"/>
              </a:spcBef>
              <a:buFont typeface="Arial" panose="020B0604020202020204" pitchFamily="34" charset="0"/>
              <a:buChar char="•"/>
            </a:pPr>
            <a:r>
              <a:rPr lang="en-US" sz="800" dirty="0"/>
              <a:t>UBC – Unified Building Code</a:t>
            </a:r>
          </a:p>
          <a:p>
            <a:pPr marL="171450" indent="-171450">
              <a:lnSpc>
                <a:spcPct val="100000"/>
              </a:lnSpc>
              <a:spcBef>
                <a:spcPts val="0"/>
              </a:spcBef>
              <a:buFont typeface="Arial" panose="020B0604020202020204" pitchFamily="34" charset="0"/>
              <a:buChar char="•"/>
            </a:pPr>
            <a:r>
              <a:rPr lang="en-US" sz="800" dirty="0"/>
              <a:t>IBC – International Building Code</a:t>
            </a:r>
          </a:p>
          <a:p>
            <a:pPr marL="171450" indent="-171450">
              <a:lnSpc>
                <a:spcPct val="100000"/>
              </a:lnSpc>
              <a:spcBef>
                <a:spcPts val="0"/>
              </a:spcBef>
              <a:buFont typeface="Arial" panose="020B0604020202020204" pitchFamily="34" charset="0"/>
              <a:buChar char="•"/>
            </a:pPr>
            <a:r>
              <a:rPr lang="en-US" sz="800" dirty="0"/>
              <a:t>ADA – American Disabilities Act</a:t>
            </a:r>
          </a:p>
          <a:p>
            <a:pPr marL="171450" indent="-171450">
              <a:lnSpc>
                <a:spcPct val="100000"/>
              </a:lnSpc>
              <a:spcBef>
                <a:spcPts val="0"/>
              </a:spcBef>
              <a:buFont typeface="Arial" panose="020B0604020202020204" pitchFamily="34" charset="0"/>
              <a:buChar char="•"/>
            </a:pPr>
            <a:r>
              <a:rPr lang="en-US" sz="800" dirty="0"/>
              <a:t>NEC – National Electric Code</a:t>
            </a:r>
          </a:p>
          <a:p>
            <a:pPr marL="171450" indent="-171450">
              <a:lnSpc>
                <a:spcPct val="100000"/>
              </a:lnSpc>
              <a:spcBef>
                <a:spcPts val="0"/>
              </a:spcBef>
              <a:buFont typeface="Arial" panose="020B0604020202020204" pitchFamily="34" charset="0"/>
              <a:buChar char="•"/>
            </a:pPr>
            <a:r>
              <a:rPr lang="en-US" sz="800" dirty="0"/>
              <a:t>EQB – Environmental Quality Board</a:t>
            </a:r>
          </a:p>
          <a:p>
            <a:pPr marL="171450" indent="-171450">
              <a:lnSpc>
                <a:spcPct val="100000"/>
              </a:lnSpc>
              <a:spcBef>
                <a:spcPts val="0"/>
              </a:spcBef>
              <a:buFont typeface="Arial" panose="020B0604020202020204" pitchFamily="34" charset="0"/>
              <a:buChar char="•"/>
            </a:pPr>
            <a:r>
              <a:rPr lang="en-US" sz="800" dirty="0"/>
              <a:t>ANSI – American National Standards Institute</a:t>
            </a:r>
          </a:p>
          <a:p>
            <a:pPr marL="171450" indent="-171450">
              <a:lnSpc>
                <a:spcPct val="100000"/>
              </a:lnSpc>
              <a:spcBef>
                <a:spcPts val="0"/>
              </a:spcBef>
              <a:buFont typeface="Arial" panose="020B0604020202020204" pitchFamily="34" charset="0"/>
              <a:buChar char="•"/>
            </a:pPr>
            <a:r>
              <a:rPr lang="en-US" sz="800" dirty="0"/>
              <a:t>IEEE – Institute of Electrical and Electronic Engineers</a:t>
            </a:r>
          </a:p>
          <a:p>
            <a:pPr marL="171450" indent="-171450">
              <a:lnSpc>
                <a:spcPct val="100000"/>
              </a:lnSpc>
              <a:spcBef>
                <a:spcPts val="0"/>
              </a:spcBef>
              <a:buFont typeface="Arial" panose="020B0604020202020204" pitchFamily="34" charset="0"/>
              <a:buChar char="•"/>
            </a:pPr>
            <a:r>
              <a:rPr lang="en-US" sz="800" dirty="0"/>
              <a:t>ACI - American Concrete Institute</a:t>
            </a:r>
          </a:p>
          <a:p>
            <a:pPr marL="171450" indent="-171450">
              <a:lnSpc>
                <a:spcPct val="100000"/>
              </a:lnSpc>
              <a:spcBef>
                <a:spcPts val="0"/>
              </a:spcBef>
              <a:buFont typeface="Arial" panose="020B0604020202020204" pitchFamily="34" charset="0"/>
              <a:buChar char="•"/>
            </a:pPr>
            <a:r>
              <a:rPr lang="en-US" sz="800" dirty="0"/>
              <a:t>ASIC – American Society of Irrigation Consultants</a:t>
            </a:r>
          </a:p>
          <a:p>
            <a:pPr marL="171450" indent="-171450">
              <a:lnSpc>
                <a:spcPct val="100000"/>
              </a:lnSpc>
              <a:spcBef>
                <a:spcPts val="0"/>
              </a:spcBef>
              <a:buFont typeface="Arial" panose="020B0604020202020204" pitchFamily="34" charset="0"/>
              <a:buChar char="•"/>
            </a:pPr>
            <a:r>
              <a:rPr lang="en-US" sz="800" dirty="0"/>
              <a:t>ASHRAE - American Society of Heating, Refrigeration &amp; Air-Conditioning Engineers</a:t>
            </a:r>
          </a:p>
          <a:p>
            <a:pPr marL="171450" indent="-171450">
              <a:lnSpc>
                <a:spcPct val="100000"/>
              </a:lnSpc>
              <a:spcBef>
                <a:spcPts val="0"/>
              </a:spcBef>
              <a:buFont typeface="Arial" panose="020B0604020202020204" pitchFamily="34" charset="0"/>
              <a:buChar char="•"/>
            </a:pPr>
            <a:r>
              <a:rPr lang="en-US" sz="800" dirty="0"/>
              <a:t>UFAS – Uniform Federal Accessibility Standards</a:t>
            </a:r>
          </a:p>
          <a:p>
            <a:pPr marL="171450" indent="-171450">
              <a:lnSpc>
                <a:spcPct val="100000"/>
              </a:lnSpc>
              <a:spcBef>
                <a:spcPts val="0"/>
              </a:spcBef>
              <a:buFont typeface="Arial" panose="020B0604020202020204" pitchFamily="34" charset="0"/>
              <a:buChar char="•"/>
            </a:pPr>
            <a:r>
              <a:rPr lang="en-US" sz="800" dirty="0"/>
              <a:t>ADAAG - ADA Accessibility Guidelines  </a:t>
            </a:r>
          </a:p>
          <a:p>
            <a:pPr marL="171450" indent="-171450">
              <a:lnSpc>
                <a:spcPct val="100000"/>
              </a:lnSpc>
              <a:spcBef>
                <a:spcPts val="0"/>
              </a:spcBef>
              <a:buFont typeface="Arial" panose="020B0604020202020204" pitchFamily="34" charset="0"/>
              <a:buChar char="•"/>
            </a:pPr>
            <a:r>
              <a:rPr lang="en-US" sz="800" dirty="0"/>
              <a:t>NEPA National Environmental Protection Agency</a:t>
            </a:r>
          </a:p>
          <a:p>
            <a:pPr lvl="1"/>
            <a:endParaRPr lang="en-US" sz="3200" dirty="0">
              <a:solidFill>
                <a:srgbClr val="FF000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5B31D2BA-40DD-4F77-AC98-D024AEDA5F5F}" type="slidenum">
              <a:rPr lang="en-US" smtClean="0"/>
              <a:pPr/>
              <a:t>10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6987787"/>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31D2BA-40DD-4F77-AC98-D024AEDA5F5F}" type="slidenum">
              <a:rPr lang="en-US" smtClean="0"/>
              <a:pPr/>
              <a:t>11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4618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emf"/><Relationship Id="rId5" Type="http://schemas.openxmlformats.org/officeDocument/2006/relationships/image" Target="../media/image2.emf"/><Relationship Id="rId6"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emf"/><Relationship Id="rId5" Type="http://schemas.openxmlformats.org/officeDocument/2006/relationships/image" Target="../media/image2.emf"/><Relationship Id="rId6"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8" name="Rectangle 27"/>
          <p:cNvSpPr/>
          <p:nvPr userDrawn="1"/>
        </p:nvSpPr>
        <p:spPr>
          <a:xfrm>
            <a:off x="0" y="6336254"/>
            <a:ext cx="9144000" cy="53788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382623"/>
            <a:ext cx="9144000" cy="6092754"/>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b="1">
                <a:solidFill>
                  <a:schemeClr val="bg1"/>
                </a:solidFill>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Rectangle 6"/>
          <p:cNvSpPr/>
          <p:nvPr userDrawn="1"/>
        </p:nvSpPr>
        <p:spPr>
          <a:xfrm>
            <a:off x="0" y="-1"/>
            <a:ext cx="9144000" cy="537883"/>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336254"/>
            <a:ext cx="9144000" cy="53788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stretch>
            <a:fillRect/>
          </a:stretch>
        </p:blipFill>
        <p:spPr>
          <a:xfrm>
            <a:off x="609985" y="958676"/>
            <a:ext cx="2839090" cy="748138"/>
          </a:xfrm>
          <a:prstGeom prst="rect">
            <a:avLst/>
          </a:prstGeom>
        </p:spPr>
      </p:pic>
      <p:sp>
        <p:nvSpPr>
          <p:cNvPr id="16" name="TextBox 15"/>
          <p:cNvSpPr txBox="1"/>
          <p:nvPr userDrawn="1"/>
        </p:nvSpPr>
        <p:spPr>
          <a:xfrm>
            <a:off x="949187" y="160918"/>
            <a:ext cx="7853209" cy="276999"/>
          </a:xfrm>
          <a:prstGeom prst="rect">
            <a:avLst/>
          </a:prstGeom>
          <a:noFill/>
        </p:spPr>
        <p:txBody>
          <a:bodyPr wrap="square" rtlCol="0">
            <a:spAutoFit/>
          </a:bodyPr>
          <a:lstStyle/>
          <a:p>
            <a:pPr algn="r"/>
            <a:r>
              <a:rPr lang="en-US" sz="1200" b="1" dirty="0">
                <a:solidFill>
                  <a:schemeClr val="bg1"/>
                </a:solidFill>
                <a:latin typeface="Arial Narrow" panose="020B0606020202030204" pitchFamily="34" charset="0"/>
              </a:rPr>
              <a:t>Government</a:t>
            </a:r>
            <a:r>
              <a:rPr lang="en-US" sz="1200" b="1" baseline="0" dirty="0">
                <a:solidFill>
                  <a:schemeClr val="bg1"/>
                </a:solidFill>
                <a:latin typeface="Arial Narrow" panose="020B0606020202030204" pitchFamily="34" charset="0"/>
              </a:rPr>
              <a:t> &amp; Commercial Solutions</a:t>
            </a:r>
            <a:endParaRPr lang="en-US" sz="1200" b="1" dirty="0">
              <a:solidFill>
                <a:schemeClr val="bg1"/>
              </a:solidFill>
              <a:latin typeface="Arial Narrow" panose="020B0606020202030204" pitchFamily="34" charset="0"/>
            </a:endParaRPr>
          </a:p>
        </p:txBody>
      </p:sp>
      <p:grpSp>
        <p:nvGrpSpPr>
          <p:cNvPr id="5" name="Group 4"/>
          <p:cNvGrpSpPr/>
          <p:nvPr userDrawn="1"/>
        </p:nvGrpSpPr>
        <p:grpSpPr>
          <a:xfrm>
            <a:off x="1317625" y="6457444"/>
            <a:ext cx="6508751" cy="246221"/>
            <a:chOff x="228600" y="6457444"/>
            <a:chExt cx="6508751" cy="246221"/>
          </a:xfrm>
        </p:grpSpPr>
        <p:grpSp>
          <p:nvGrpSpPr>
            <p:cNvPr id="4" name="Group 3"/>
            <p:cNvGrpSpPr/>
            <p:nvPr userDrawn="1"/>
          </p:nvGrpSpPr>
          <p:grpSpPr>
            <a:xfrm>
              <a:off x="6337167" y="6503980"/>
              <a:ext cx="400184" cy="143564"/>
              <a:chOff x="5346566" y="5799130"/>
              <a:chExt cx="663841" cy="238150"/>
            </a:xfrm>
          </p:grpSpPr>
          <p:pic>
            <p:nvPicPr>
              <p:cNvPr id="10" name="Picture 9"/>
              <p:cNvPicPr>
                <a:picLocks noChangeAspect="1"/>
              </p:cNvPicPr>
              <p:nvPr userDrawn="1"/>
            </p:nvPicPr>
            <p:blipFill>
              <a:blip r:embed="rId4" cstate="print"/>
              <a:stretch>
                <a:fillRect/>
              </a:stretch>
            </p:blipFill>
            <p:spPr>
              <a:xfrm>
                <a:off x="5622915" y="5837857"/>
                <a:ext cx="243029" cy="198842"/>
              </a:xfrm>
              <a:prstGeom prst="rect">
                <a:avLst/>
              </a:prstGeom>
            </p:spPr>
          </p:pic>
          <p:pic>
            <p:nvPicPr>
              <p:cNvPr id="11" name="Picture 10"/>
              <p:cNvPicPr>
                <a:picLocks noChangeAspect="1"/>
              </p:cNvPicPr>
              <p:nvPr userDrawn="1"/>
            </p:nvPicPr>
            <p:blipFill>
              <a:blip r:embed="rId5" cstate="print"/>
              <a:stretch>
                <a:fillRect/>
              </a:stretch>
            </p:blipFill>
            <p:spPr>
              <a:xfrm>
                <a:off x="5346566" y="5799130"/>
                <a:ext cx="240928" cy="230676"/>
              </a:xfrm>
              <a:prstGeom prst="rect">
                <a:avLst/>
              </a:prstGeom>
            </p:spPr>
          </p:pic>
          <p:pic>
            <p:nvPicPr>
              <p:cNvPr id="12" name="Picture 11"/>
              <p:cNvPicPr>
                <a:picLocks noChangeAspect="1"/>
              </p:cNvPicPr>
              <p:nvPr userDrawn="1"/>
            </p:nvPicPr>
            <p:blipFill>
              <a:blip r:embed="rId6" cstate="print"/>
              <a:stretch>
                <a:fillRect/>
              </a:stretch>
            </p:blipFill>
            <p:spPr>
              <a:xfrm>
                <a:off x="5886564" y="5811380"/>
                <a:ext cx="123843" cy="225900"/>
              </a:xfrm>
              <a:prstGeom prst="rect">
                <a:avLst/>
              </a:prstGeom>
            </p:spPr>
          </p:pic>
        </p:grpSp>
        <p:sp>
          <p:nvSpPr>
            <p:cNvPr id="18" name="TextBox 17"/>
            <p:cNvSpPr txBox="1"/>
            <p:nvPr userDrawn="1"/>
          </p:nvSpPr>
          <p:spPr>
            <a:xfrm>
              <a:off x="228600" y="6457444"/>
              <a:ext cx="6334759" cy="246221"/>
            </a:xfrm>
            <a:prstGeom prst="rect">
              <a:avLst/>
            </a:prstGeom>
            <a:noFill/>
          </p:spPr>
          <p:txBody>
            <a:bodyPr wrap="square" rtlCol="0">
              <a:spAutoFit/>
            </a:bodyPr>
            <a:lstStyle/>
            <a:p>
              <a:r>
                <a:rPr lang="en-US" sz="1000" dirty="0">
                  <a:solidFill>
                    <a:schemeClr val="bg1"/>
                  </a:solidFill>
                  <a:latin typeface="Arial Narrow" panose="020B0606020202030204" pitchFamily="34" charset="0"/>
                </a:rPr>
                <a:t>451 Hungerford Drive, 4</a:t>
              </a:r>
              <a:r>
                <a:rPr lang="en-US" sz="1000" baseline="30000" dirty="0">
                  <a:solidFill>
                    <a:schemeClr val="bg1"/>
                  </a:solidFill>
                  <a:latin typeface="Arial Narrow" panose="020B0606020202030204" pitchFamily="34" charset="0"/>
                </a:rPr>
                <a:t>th</a:t>
              </a:r>
              <a:r>
                <a:rPr lang="en-US" sz="1000" dirty="0">
                  <a:solidFill>
                    <a:schemeClr val="bg1"/>
                  </a:solidFill>
                  <a:latin typeface="Arial Narrow" panose="020B0606020202030204" pitchFamily="34" charset="0"/>
                </a:rPr>
                <a:t> Floor | Rockville, Maryland  20850 | </a:t>
              </a:r>
              <a:r>
                <a:rPr lang="en-US" sz="1000" dirty="0" err="1">
                  <a:solidFill>
                    <a:schemeClr val="bg1"/>
                  </a:solidFill>
                  <a:latin typeface="Arial Narrow" panose="020B0606020202030204" pitchFamily="34" charset="0"/>
                </a:rPr>
                <a:t>www.nikasolutions.com</a:t>
              </a:r>
              <a:r>
                <a:rPr lang="en-US" sz="1000" baseline="0" dirty="0">
                  <a:solidFill>
                    <a:schemeClr val="bg1"/>
                  </a:solidFill>
                  <a:latin typeface="Arial Narrow" panose="020B0606020202030204" pitchFamily="34" charset="0"/>
                </a:rPr>
                <a:t> | </a:t>
              </a:r>
              <a:r>
                <a:rPr lang="en-US" sz="1000" dirty="0">
                  <a:solidFill>
                    <a:schemeClr val="bg1"/>
                  </a:solidFill>
                  <a:latin typeface="Arial Narrow" panose="020B0606020202030204" pitchFamily="34" charset="0"/>
                </a:rPr>
                <a:t> </a:t>
              </a:r>
              <a:r>
                <a:rPr lang="en-US" sz="1000" baseline="0" dirty="0">
                  <a:solidFill>
                    <a:schemeClr val="bg1"/>
                  </a:solidFill>
                  <a:latin typeface="Arial Narrow" panose="020B0606020202030204" pitchFamily="34" charset="0"/>
                </a:rPr>
                <a:t>   </a:t>
              </a:r>
              <a:r>
                <a:rPr lang="en-US" sz="1000" dirty="0">
                  <a:solidFill>
                    <a:schemeClr val="bg1"/>
                  </a:solidFill>
                  <a:latin typeface="Arial Narrow" panose="020B0606020202030204" pitchFamily="34" charset="0"/>
                </a:rPr>
                <a:t>     301.770.3520 |          301.770.3521 | </a:t>
              </a:r>
            </a:p>
          </p:txBody>
        </p:sp>
        <p:sp>
          <p:nvSpPr>
            <p:cNvPr id="19" name="Oval 18"/>
            <p:cNvSpPr/>
            <p:nvPr userDrawn="1"/>
          </p:nvSpPr>
          <p:spPr>
            <a:xfrm>
              <a:off x="4361123" y="6480045"/>
              <a:ext cx="201019" cy="201019"/>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000" dirty="0"/>
                <a:t>O</a:t>
              </a:r>
            </a:p>
          </p:txBody>
        </p:sp>
        <p:sp>
          <p:nvSpPr>
            <p:cNvPr id="17" name="Oval 16"/>
            <p:cNvSpPr/>
            <p:nvPr userDrawn="1"/>
          </p:nvSpPr>
          <p:spPr>
            <a:xfrm>
              <a:off x="5332673" y="6480045"/>
              <a:ext cx="201019" cy="2010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000" dirty="0">
                  <a:solidFill>
                    <a:schemeClr val="tx1">
                      <a:lumMod val="75000"/>
                      <a:lumOff val="25000"/>
                    </a:schemeClr>
                  </a:solidFill>
                </a:rPr>
                <a:t>F</a:t>
              </a:r>
            </a:p>
          </p:txBody>
        </p:sp>
      </p:grpSp>
      <p:sp>
        <p:nvSpPr>
          <p:cNvPr id="20" name="TextBox 19"/>
          <p:cNvSpPr txBox="1"/>
          <p:nvPr userDrawn="1"/>
        </p:nvSpPr>
        <p:spPr>
          <a:xfrm rot="5400000">
            <a:off x="8365603" y="1056012"/>
            <a:ext cx="1057167" cy="184666"/>
          </a:xfrm>
          <a:prstGeom prst="rect">
            <a:avLst/>
          </a:prstGeom>
          <a:noFill/>
          <a:ln>
            <a:noFill/>
          </a:ln>
        </p:spPr>
        <p:txBody>
          <a:bodyPr wrap="square" rtlCol="0">
            <a:spAutoFit/>
          </a:bodyPr>
          <a:lstStyle/>
          <a:p>
            <a:pPr algn="ctr"/>
            <a:r>
              <a:rPr lang="en-US" sz="600" dirty="0">
                <a:solidFill>
                  <a:schemeClr val="bg1">
                    <a:lumMod val="75000"/>
                  </a:schemeClr>
                </a:solidFill>
                <a:latin typeface="Arial Narrow" panose="020B0606020202030204" pitchFamily="34" charset="0"/>
              </a:rPr>
              <a:t>© 2015 All Rights Reserved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79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ase Study - 3 pictures">
    <p:spTree>
      <p:nvGrpSpPr>
        <p:cNvPr id="1" name=""/>
        <p:cNvGrpSpPr/>
        <p:nvPr/>
      </p:nvGrpSpPr>
      <p:grpSpPr>
        <a:xfrm>
          <a:off x="0" y="0"/>
          <a:ext cx="0" cy="0"/>
          <a:chOff x="0" y="0"/>
          <a:chExt cx="0" cy="0"/>
        </a:xfrm>
      </p:grpSpPr>
      <p:pic>
        <p:nvPicPr>
          <p:cNvPr id="11" name="Picture 10" descr="service-lines-graphic-orange.png"/>
          <p:cNvPicPr>
            <a:picLocks noChangeAspect="1"/>
          </p:cNvPicPr>
          <p:nvPr userDrawn="1"/>
        </p:nvPicPr>
        <p:blipFill rotWithShape="1">
          <a:blip r:embed="rId2"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artisticPhotocopy/>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632" t="1396"/>
          <a:stretch/>
        </p:blipFill>
        <p:spPr>
          <a:xfrm>
            <a:off x="-1" y="0"/>
            <a:ext cx="4312657" cy="61595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2156" y="6438901"/>
            <a:ext cx="1064716" cy="311058"/>
          </a:xfrm>
          <a:prstGeom prst="rect">
            <a:avLst/>
          </a:prstGeom>
        </p:spPr>
      </p:pic>
      <p:sp>
        <p:nvSpPr>
          <p:cNvPr id="15" name="Text Placeholder 3"/>
          <p:cNvSpPr>
            <a:spLocks noGrp="1"/>
          </p:cNvSpPr>
          <p:nvPr>
            <p:ph type="body" sz="half" idx="2"/>
          </p:nvPr>
        </p:nvSpPr>
        <p:spPr>
          <a:xfrm>
            <a:off x="228600" y="967663"/>
            <a:ext cx="4084056" cy="4766675"/>
          </a:xfrm>
        </p:spPr>
        <p:txBody>
          <a:bodyPr>
            <a:normAutofit/>
          </a:bodyPr>
          <a:lstStyle>
            <a:lvl1pPr marL="0" indent="0">
              <a:buNone/>
              <a:defRPr sz="1800">
                <a:latin typeface="Arial Narrow"/>
                <a:cs typeface="Arial Narrow"/>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Picture Placeholder 17"/>
          <p:cNvSpPr>
            <a:spLocks noGrp="1"/>
          </p:cNvSpPr>
          <p:nvPr>
            <p:ph type="pic" sz="quarter" idx="10"/>
          </p:nvPr>
        </p:nvSpPr>
        <p:spPr>
          <a:xfrm>
            <a:off x="4597381" y="967663"/>
            <a:ext cx="4298969" cy="2078665"/>
          </a:xfrm>
        </p:spPr>
        <p:txBody>
          <a:bodyPr/>
          <a:lstStyle>
            <a:lvl1pPr>
              <a:defRPr>
                <a:latin typeface="+mn-lt"/>
              </a:defRPr>
            </a:lvl1pPr>
          </a:lstStyle>
          <a:p>
            <a:endParaRPr lang="en-US"/>
          </a:p>
        </p:txBody>
      </p:sp>
      <p:sp>
        <p:nvSpPr>
          <p:cNvPr id="19" name="Picture Placeholder 17"/>
          <p:cNvSpPr>
            <a:spLocks noGrp="1"/>
          </p:cNvSpPr>
          <p:nvPr>
            <p:ph type="pic" sz="quarter" idx="11"/>
          </p:nvPr>
        </p:nvSpPr>
        <p:spPr>
          <a:xfrm>
            <a:off x="4598457" y="3181832"/>
            <a:ext cx="2051569" cy="1993900"/>
          </a:xfrm>
        </p:spPr>
        <p:txBody>
          <a:bodyPr/>
          <a:lstStyle>
            <a:lvl1pPr>
              <a:defRPr>
                <a:latin typeface="+mn-lt"/>
              </a:defRPr>
            </a:lvl1pPr>
          </a:lstStyle>
          <a:p>
            <a:endParaRPr lang="en-US" dirty="0"/>
          </a:p>
        </p:txBody>
      </p:sp>
      <p:sp>
        <p:nvSpPr>
          <p:cNvPr id="21" name="Picture Placeholder 17"/>
          <p:cNvSpPr>
            <a:spLocks noGrp="1"/>
          </p:cNvSpPr>
          <p:nvPr>
            <p:ph type="pic" sz="quarter" idx="12"/>
          </p:nvPr>
        </p:nvSpPr>
        <p:spPr>
          <a:xfrm>
            <a:off x="6844781" y="3187284"/>
            <a:ext cx="2051569" cy="1993900"/>
          </a:xfrm>
        </p:spPr>
        <p:txBody>
          <a:bodyPr/>
          <a:lstStyle>
            <a:lvl1pPr>
              <a:defRPr>
                <a:latin typeface="+mn-lt"/>
              </a:defRPr>
            </a:lvl1pPr>
          </a:lstStyle>
          <a:p>
            <a:endParaRPr lang="en-US" dirty="0"/>
          </a:p>
        </p:txBody>
      </p:sp>
      <p:sp>
        <p:nvSpPr>
          <p:cNvPr id="23" name="Title 22"/>
          <p:cNvSpPr>
            <a:spLocks noGrp="1"/>
          </p:cNvSpPr>
          <p:nvPr>
            <p:ph type="title"/>
          </p:nvPr>
        </p:nvSpPr>
        <p:spPr>
          <a:xfrm>
            <a:off x="228600" y="237249"/>
            <a:ext cx="8686800" cy="567566"/>
          </a:xfrm>
        </p:spPr>
        <p:txBody>
          <a:bodyPr>
            <a:normAutofit/>
          </a:bodyPr>
          <a:lstStyle>
            <a:lvl1pPr algn="l">
              <a:defRPr sz="3200" b="1">
                <a:solidFill>
                  <a:srgbClr val="898989"/>
                </a:solidFill>
                <a:latin typeface="+mj-lt"/>
                <a:cs typeface="Arial Black"/>
              </a:defRPr>
            </a:lvl1pPr>
          </a:lstStyle>
          <a:p>
            <a:r>
              <a:rPr lang="en-US" dirty="0"/>
              <a:t>Click to edit Master title style</a:t>
            </a:r>
          </a:p>
        </p:txBody>
      </p:sp>
      <p:sp>
        <p:nvSpPr>
          <p:cNvPr id="22" name="Oval 21"/>
          <p:cNvSpPr/>
          <p:nvPr userDrawn="1"/>
        </p:nvSpPr>
        <p:spPr>
          <a:xfrm>
            <a:off x="8705313" y="6476746"/>
            <a:ext cx="231793" cy="231793"/>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userDrawn="1"/>
        </p:nvSpPr>
        <p:spPr>
          <a:xfrm>
            <a:off x="8542278" y="6461443"/>
            <a:ext cx="554384" cy="246221"/>
          </a:xfrm>
          <a:prstGeom prst="rect">
            <a:avLst/>
          </a:prstGeom>
          <a:noFill/>
        </p:spPr>
        <p:txBody>
          <a:bodyPr wrap="square" rtlCol="0">
            <a:spAutoFit/>
          </a:bodyPr>
          <a:lstStyle/>
          <a:p>
            <a:pPr algn="ctr"/>
            <a:fld id="{875C92BB-2E92-6941-93D8-CB3353C2DDF3}" type="slidenum">
              <a:rPr lang="en-US" sz="1000" b="1" smtClean="0">
                <a:solidFill>
                  <a:schemeClr val="tx1">
                    <a:lumMod val="75000"/>
                    <a:lumOff val="25000"/>
                  </a:schemeClr>
                </a:solidFill>
                <a:latin typeface="Arial Narrow" panose="020B0606020202030204" pitchFamily="34" charset="0"/>
              </a:rPr>
              <a:pPr algn="ctr"/>
              <a:t>‹#›</a:t>
            </a:fld>
            <a:endParaRPr lang="en-US" sz="1000" b="1" dirty="0">
              <a:solidFill>
                <a:schemeClr val="tx1">
                  <a:lumMod val="75000"/>
                  <a:lumOff val="25000"/>
                </a:schemeClr>
              </a:solidFill>
              <a:latin typeface="Arial Narrow" panose="020B0606020202030204" pitchFamily="34" charset="0"/>
            </a:endParaRPr>
          </a:p>
        </p:txBody>
      </p:sp>
      <p:sp>
        <p:nvSpPr>
          <p:cNvPr id="3" name="Text Placeholder 2"/>
          <p:cNvSpPr>
            <a:spLocks noGrp="1"/>
          </p:cNvSpPr>
          <p:nvPr>
            <p:ph type="body" sz="quarter" idx="13"/>
          </p:nvPr>
        </p:nvSpPr>
        <p:spPr>
          <a:xfrm>
            <a:off x="4597400" y="5357728"/>
            <a:ext cx="4318000" cy="431800"/>
          </a:xfrm>
        </p:spPr>
        <p:txBody>
          <a:bodyPr tIns="0" rIns="0" bIns="0">
            <a:normAutofit/>
          </a:bodyPr>
          <a:lstStyle>
            <a:lvl2pPr marL="457200" indent="0">
              <a:buFont typeface="Arial"/>
              <a:buNone/>
              <a:defRPr sz="1200"/>
            </a:lvl2pPr>
          </a:lstStyle>
          <a:p>
            <a:pPr lvl="1"/>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9552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ase Study - 2 Pictures">
    <p:spTree>
      <p:nvGrpSpPr>
        <p:cNvPr id="1" name=""/>
        <p:cNvGrpSpPr/>
        <p:nvPr/>
      </p:nvGrpSpPr>
      <p:grpSpPr>
        <a:xfrm>
          <a:off x="0" y="0"/>
          <a:ext cx="0" cy="0"/>
          <a:chOff x="0" y="0"/>
          <a:chExt cx="0" cy="0"/>
        </a:xfrm>
      </p:grpSpPr>
      <p:pic>
        <p:nvPicPr>
          <p:cNvPr id="12" name="Picture 11" descr="service-lines-graphic-orange.png"/>
          <p:cNvPicPr>
            <a:picLocks noChangeAspect="1"/>
          </p:cNvPicPr>
          <p:nvPr userDrawn="1"/>
        </p:nvPicPr>
        <p:blipFill rotWithShape="1">
          <a:blip r:embed="rId2"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artisticPhotocopy/>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632" t="1396"/>
          <a:stretch/>
        </p:blipFill>
        <p:spPr>
          <a:xfrm>
            <a:off x="-1" y="0"/>
            <a:ext cx="4312657" cy="61595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2156" y="6438901"/>
            <a:ext cx="1064716" cy="311058"/>
          </a:xfrm>
          <a:prstGeom prst="rect">
            <a:avLst/>
          </a:prstGeom>
        </p:spPr>
      </p:pic>
      <p:sp>
        <p:nvSpPr>
          <p:cNvPr id="15" name="Text Placeholder 3"/>
          <p:cNvSpPr>
            <a:spLocks noGrp="1"/>
          </p:cNvSpPr>
          <p:nvPr>
            <p:ph type="body" sz="half" idx="2"/>
          </p:nvPr>
        </p:nvSpPr>
        <p:spPr>
          <a:xfrm>
            <a:off x="228600" y="982759"/>
            <a:ext cx="5081337" cy="2454173"/>
          </a:xfrm>
        </p:spPr>
        <p:txBody>
          <a:bodyPr>
            <a:normAutofit/>
          </a:bodyPr>
          <a:lstStyle>
            <a:lvl1pPr marL="0" indent="0">
              <a:buNone/>
              <a:defRPr sz="1800">
                <a:latin typeface="Arial Narrow"/>
                <a:cs typeface="Arial Narrow"/>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Picture Placeholder 17"/>
          <p:cNvSpPr>
            <a:spLocks noGrp="1"/>
          </p:cNvSpPr>
          <p:nvPr>
            <p:ph type="pic" sz="quarter" idx="10"/>
          </p:nvPr>
        </p:nvSpPr>
        <p:spPr>
          <a:xfrm>
            <a:off x="5608637" y="982759"/>
            <a:ext cx="3290264" cy="2053155"/>
          </a:xfrm>
        </p:spPr>
        <p:txBody>
          <a:bodyPr/>
          <a:lstStyle>
            <a:lvl1pPr>
              <a:defRPr>
                <a:latin typeface="+mn-lt"/>
              </a:defRPr>
            </a:lvl1pPr>
          </a:lstStyle>
          <a:p>
            <a:endParaRPr lang="en-US"/>
          </a:p>
        </p:txBody>
      </p:sp>
      <p:sp>
        <p:nvSpPr>
          <p:cNvPr id="23" name="Title 22"/>
          <p:cNvSpPr>
            <a:spLocks noGrp="1"/>
          </p:cNvSpPr>
          <p:nvPr>
            <p:ph type="title"/>
          </p:nvPr>
        </p:nvSpPr>
        <p:spPr>
          <a:xfrm>
            <a:off x="228600" y="237249"/>
            <a:ext cx="8678013" cy="567566"/>
          </a:xfrm>
        </p:spPr>
        <p:txBody>
          <a:bodyPr>
            <a:normAutofit/>
          </a:bodyPr>
          <a:lstStyle>
            <a:lvl1pPr algn="l">
              <a:defRPr sz="3200" b="1">
                <a:solidFill>
                  <a:srgbClr val="898989"/>
                </a:solidFill>
                <a:latin typeface="+mj-lt"/>
                <a:cs typeface="Arial Black"/>
              </a:defRPr>
            </a:lvl1pPr>
          </a:lstStyle>
          <a:p>
            <a:r>
              <a:rPr lang="en-US" dirty="0"/>
              <a:t>Click to edit Master title style</a:t>
            </a:r>
          </a:p>
        </p:txBody>
      </p:sp>
      <p:sp>
        <p:nvSpPr>
          <p:cNvPr id="22" name="Oval 21"/>
          <p:cNvSpPr/>
          <p:nvPr userDrawn="1"/>
        </p:nvSpPr>
        <p:spPr>
          <a:xfrm>
            <a:off x="8705313" y="6476746"/>
            <a:ext cx="231793" cy="231793"/>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userDrawn="1"/>
        </p:nvSpPr>
        <p:spPr>
          <a:xfrm>
            <a:off x="8542278" y="6461443"/>
            <a:ext cx="554384" cy="246221"/>
          </a:xfrm>
          <a:prstGeom prst="rect">
            <a:avLst/>
          </a:prstGeom>
          <a:noFill/>
        </p:spPr>
        <p:txBody>
          <a:bodyPr wrap="square" rtlCol="0">
            <a:spAutoFit/>
          </a:bodyPr>
          <a:lstStyle/>
          <a:p>
            <a:pPr algn="ctr"/>
            <a:fld id="{875C92BB-2E92-6941-93D8-CB3353C2DDF3}" type="slidenum">
              <a:rPr lang="en-US" sz="1000" b="1" smtClean="0">
                <a:solidFill>
                  <a:schemeClr val="tx1">
                    <a:lumMod val="75000"/>
                    <a:lumOff val="25000"/>
                  </a:schemeClr>
                </a:solidFill>
                <a:latin typeface="Arial Narrow" panose="020B0606020202030204" pitchFamily="34" charset="0"/>
              </a:rPr>
              <a:pPr algn="ctr"/>
              <a:t>‹#›</a:t>
            </a:fld>
            <a:endParaRPr lang="en-US" sz="1000" b="1" dirty="0">
              <a:solidFill>
                <a:schemeClr val="tx1">
                  <a:lumMod val="75000"/>
                  <a:lumOff val="25000"/>
                </a:schemeClr>
              </a:solidFill>
              <a:latin typeface="Arial Narrow" panose="020B0606020202030204" pitchFamily="34" charset="0"/>
            </a:endParaRPr>
          </a:p>
        </p:txBody>
      </p:sp>
      <p:sp>
        <p:nvSpPr>
          <p:cNvPr id="26" name="Picture Placeholder 17"/>
          <p:cNvSpPr>
            <a:spLocks noGrp="1"/>
          </p:cNvSpPr>
          <p:nvPr>
            <p:ph type="pic" sz="quarter" idx="14"/>
          </p:nvPr>
        </p:nvSpPr>
        <p:spPr>
          <a:xfrm>
            <a:off x="1735190" y="3632114"/>
            <a:ext cx="2577466" cy="2268534"/>
          </a:xfrm>
        </p:spPr>
        <p:txBody>
          <a:bodyPr/>
          <a:lstStyle>
            <a:lvl1pPr>
              <a:defRPr b="1">
                <a:latin typeface="+mn-lt"/>
              </a:defRPr>
            </a:lvl1pPr>
          </a:lstStyle>
          <a:p>
            <a:endParaRPr lang="en-US" dirty="0"/>
          </a:p>
        </p:txBody>
      </p:sp>
      <p:sp>
        <p:nvSpPr>
          <p:cNvPr id="27" name="Text Placeholder 3"/>
          <p:cNvSpPr>
            <a:spLocks noGrp="1"/>
          </p:cNvSpPr>
          <p:nvPr>
            <p:ph type="body" sz="half" idx="15"/>
          </p:nvPr>
        </p:nvSpPr>
        <p:spPr>
          <a:xfrm>
            <a:off x="4592619" y="3624531"/>
            <a:ext cx="4344487" cy="2248329"/>
          </a:xfrm>
        </p:spPr>
        <p:txBody>
          <a:bodyPr>
            <a:normAutofit/>
          </a:bodyPr>
          <a:lstStyle>
            <a:lvl1pPr marL="0" indent="0">
              <a:buNone/>
              <a:defRPr sz="1800">
                <a:latin typeface="Arial Narrow"/>
                <a:cs typeface="Arial Narrow"/>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Text Placeholder 5"/>
          <p:cNvSpPr>
            <a:spLocks noGrp="1"/>
          </p:cNvSpPr>
          <p:nvPr>
            <p:ph type="body" sz="quarter" idx="17"/>
          </p:nvPr>
        </p:nvSpPr>
        <p:spPr>
          <a:xfrm>
            <a:off x="5592138" y="3089344"/>
            <a:ext cx="3306763" cy="294370"/>
          </a:xfrm>
        </p:spPr>
        <p:txBody>
          <a:bodyPr/>
          <a:lstStyle>
            <a:lvl1pPr marL="0" indent="0">
              <a:buNone/>
              <a:defRPr/>
            </a:lvl1pPr>
          </a:lstStyle>
          <a:p>
            <a:pPr lvl="0"/>
            <a:endParaRPr lang="en-US" dirty="0"/>
          </a:p>
        </p:txBody>
      </p:sp>
      <p:sp>
        <p:nvSpPr>
          <p:cNvPr id="19" name="Text Placeholder 5"/>
          <p:cNvSpPr>
            <a:spLocks noGrp="1"/>
          </p:cNvSpPr>
          <p:nvPr>
            <p:ph type="body" sz="quarter" idx="18"/>
          </p:nvPr>
        </p:nvSpPr>
        <p:spPr>
          <a:xfrm>
            <a:off x="486134" y="3624531"/>
            <a:ext cx="1182245" cy="227378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93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ase Study - 1 Picture">
    <p:spTree>
      <p:nvGrpSpPr>
        <p:cNvPr id="1" name=""/>
        <p:cNvGrpSpPr/>
        <p:nvPr/>
      </p:nvGrpSpPr>
      <p:grpSpPr>
        <a:xfrm>
          <a:off x="0" y="0"/>
          <a:ext cx="0" cy="0"/>
          <a:chOff x="0" y="0"/>
          <a:chExt cx="0" cy="0"/>
        </a:xfrm>
      </p:grpSpPr>
      <p:pic>
        <p:nvPicPr>
          <p:cNvPr id="11" name="Picture 10" descr="service-lines-graphic-orange.png"/>
          <p:cNvPicPr>
            <a:picLocks noChangeAspect="1"/>
          </p:cNvPicPr>
          <p:nvPr userDrawn="1"/>
        </p:nvPicPr>
        <p:blipFill rotWithShape="1">
          <a:blip r:embed="rId2"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artisticPhotocopy/>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632" t="1396"/>
          <a:stretch/>
        </p:blipFill>
        <p:spPr>
          <a:xfrm>
            <a:off x="-1" y="0"/>
            <a:ext cx="4312657" cy="61595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2156" y="6438901"/>
            <a:ext cx="1064716" cy="311058"/>
          </a:xfrm>
          <a:prstGeom prst="rect">
            <a:avLst/>
          </a:prstGeom>
        </p:spPr>
      </p:pic>
      <p:sp>
        <p:nvSpPr>
          <p:cNvPr id="15" name="Text Placeholder 3"/>
          <p:cNvSpPr>
            <a:spLocks noGrp="1"/>
          </p:cNvSpPr>
          <p:nvPr>
            <p:ph type="body" sz="half" idx="2"/>
          </p:nvPr>
        </p:nvSpPr>
        <p:spPr>
          <a:xfrm>
            <a:off x="228600" y="967535"/>
            <a:ext cx="4084056" cy="4693017"/>
          </a:xfrm>
        </p:spPr>
        <p:txBody>
          <a:bodyPr>
            <a:normAutofit/>
          </a:bodyPr>
          <a:lstStyle>
            <a:lvl1pPr marL="0" indent="0">
              <a:buNone/>
              <a:defRPr sz="1800">
                <a:latin typeface="Arial Narrow"/>
                <a:cs typeface="Arial Narrow"/>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Picture Placeholder 17"/>
          <p:cNvSpPr>
            <a:spLocks noGrp="1"/>
          </p:cNvSpPr>
          <p:nvPr>
            <p:ph type="pic" sz="quarter" idx="10"/>
          </p:nvPr>
        </p:nvSpPr>
        <p:spPr>
          <a:xfrm>
            <a:off x="4836695" y="967535"/>
            <a:ext cx="4078705" cy="4081094"/>
          </a:xfrm>
        </p:spPr>
        <p:txBody>
          <a:bodyPr/>
          <a:lstStyle>
            <a:lvl1pPr>
              <a:defRPr>
                <a:latin typeface="+mn-lt"/>
              </a:defRPr>
            </a:lvl1pPr>
          </a:lstStyle>
          <a:p>
            <a:endParaRPr lang="en-US"/>
          </a:p>
        </p:txBody>
      </p:sp>
      <p:sp>
        <p:nvSpPr>
          <p:cNvPr id="23" name="Title 22"/>
          <p:cNvSpPr>
            <a:spLocks noGrp="1"/>
          </p:cNvSpPr>
          <p:nvPr>
            <p:ph type="title"/>
          </p:nvPr>
        </p:nvSpPr>
        <p:spPr>
          <a:xfrm>
            <a:off x="228600" y="237249"/>
            <a:ext cx="8686800" cy="567566"/>
          </a:xfrm>
        </p:spPr>
        <p:txBody>
          <a:bodyPr>
            <a:normAutofit/>
          </a:bodyPr>
          <a:lstStyle>
            <a:lvl1pPr algn="l">
              <a:defRPr sz="3200" b="1">
                <a:solidFill>
                  <a:srgbClr val="898989"/>
                </a:solidFill>
                <a:latin typeface="+mj-lt"/>
                <a:cs typeface="Arial Black"/>
              </a:defRPr>
            </a:lvl1pPr>
          </a:lstStyle>
          <a:p>
            <a:r>
              <a:rPr lang="en-US" dirty="0"/>
              <a:t>Click to edit Master title style</a:t>
            </a:r>
          </a:p>
        </p:txBody>
      </p:sp>
      <p:sp>
        <p:nvSpPr>
          <p:cNvPr id="22" name="Oval 21"/>
          <p:cNvSpPr/>
          <p:nvPr userDrawn="1"/>
        </p:nvSpPr>
        <p:spPr>
          <a:xfrm>
            <a:off x="8705313" y="6476746"/>
            <a:ext cx="231793" cy="231793"/>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userDrawn="1"/>
        </p:nvSpPr>
        <p:spPr>
          <a:xfrm>
            <a:off x="8542278" y="6461443"/>
            <a:ext cx="554384" cy="246221"/>
          </a:xfrm>
          <a:prstGeom prst="rect">
            <a:avLst/>
          </a:prstGeom>
          <a:noFill/>
        </p:spPr>
        <p:txBody>
          <a:bodyPr wrap="square" rtlCol="0">
            <a:spAutoFit/>
          </a:bodyPr>
          <a:lstStyle/>
          <a:p>
            <a:pPr algn="ctr"/>
            <a:fld id="{875C92BB-2E92-6941-93D8-CB3353C2DDF3}" type="slidenum">
              <a:rPr lang="en-US" sz="1000" b="1" smtClean="0">
                <a:solidFill>
                  <a:schemeClr val="tx1">
                    <a:lumMod val="75000"/>
                    <a:lumOff val="25000"/>
                  </a:schemeClr>
                </a:solidFill>
                <a:latin typeface="Arial Narrow" panose="020B0606020202030204" pitchFamily="34" charset="0"/>
              </a:rPr>
              <a:pPr algn="ctr"/>
              <a:t>‹#›</a:t>
            </a:fld>
            <a:endParaRPr lang="en-US" sz="1000" b="1" dirty="0">
              <a:solidFill>
                <a:schemeClr val="tx1">
                  <a:lumMod val="75000"/>
                  <a:lumOff val="25000"/>
                </a:schemeClr>
              </a:solidFill>
              <a:latin typeface="Arial Narrow" panose="020B0606020202030204" pitchFamily="34" charset="0"/>
            </a:endParaRPr>
          </a:p>
        </p:txBody>
      </p:sp>
      <p:sp>
        <p:nvSpPr>
          <p:cNvPr id="10" name="Text Placeholder 2"/>
          <p:cNvSpPr>
            <a:spLocks noGrp="1"/>
          </p:cNvSpPr>
          <p:nvPr>
            <p:ph type="body" sz="quarter" idx="13"/>
          </p:nvPr>
        </p:nvSpPr>
        <p:spPr>
          <a:xfrm>
            <a:off x="4836694" y="5179845"/>
            <a:ext cx="4078705" cy="420980"/>
          </a:xfrm>
        </p:spPr>
        <p:txBody>
          <a:bodyPr tIns="0" rIns="0" bIns="0">
            <a:normAutofit/>
          </a:bodyPr>
          <a:lstStyle>
            <a:lvl2pPr marL="457200" indent="0">
              <a:buFont typeface="Arial"/>
              <a:buNone/>
              <a:defRPr sz="1200"/>
            </a:lvl2pPr>
          </a:lstStyle>
          <a:p>
            <a:pPr lvl="1"/>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8255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ase Study - 1 Picture-horizontal">
    <p:spTree>
      <p:nvGrpSpPr>
        <p:cNvPr id="1" name=""/>
        <p:cNvGrpSpPr/>
        <p:nvPr/>
      </p:nvGrpSpPr>
      <p:grpSpPr>
        <a:xfrm>
          <a:off x="0" y="0"/>
          <a:ext cx="0" cy="0"/>
          <a:chOff x="0" y="0"/>
          <a:chExt cx="0" cy="0"/>
        </a:xfrm>
      </p:grpSpPr>
      <p:pic>
        <p:nvPicPr>
          <p:cNvPr id="11" name="Picture 10" descr="service-lines-graphic-orange.png"/>
          <p:cNvPicPr>
            <a:picLocks noChangeAspect="1"/>
          </p:cNvPicPr>
          <p:nvPr userDrawn="1"/>
        </p:nvPicPr>
        <p:blipFill rotWithShape="1">
          <a:blip r:embed="rId2"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artisticPhotocopy/>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632" t="1396"/>
          <a:stretch/>
        </p:blipFill>
        <p:spPr>
          <a:xfrm>
            <a:off x="-1" y="0"/>
            <a:ext cx="4312657" cy="61595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2156" y="6438901"/>
            <a:ext cx="1064716" cy="311058"/>
          </a:xfrm>
          <a:prstGeom prst="rect">
            <a:avLst/>
          </a:prstGeom>
        </p:spPr>
      </p:pic>
      <p:sp>
        <p:nvSpPr>
          <p:cNvPr id="15" name="Text Placeholder 3"/>
          <p:cNvSpPr>
            <a:spLocks noGrp="1"/>
          </p:cNvSpPr>
          <p:nvPr>
            <p:ph type="body" sz="half" idx="2"/>
          </p:nvPr>
        </p:nvSpPr>
        <p:spPr>
          <a:xfrm>
            <a:off x="228600" y="4155723"/>
            <a:ext cx="8686800" cy="1834010"/>
          </a:xfrm>
        </p:spPr>
        <p:txBody>
          <a:bodyPr>
            <a:normAutofit/>
          </a:bodyPr>
          <a:lstStyle>
            <a:lvl1pPr marL="0" indent="0">
              <a:buNone/>
              <a:defRPr sz="1800">
                <a:latin typeface="Arial Narrow"/>
                <a:cs typeface="Arial Narrow"/>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Picture Placeholder 17"/>
          <p:cNvSpPr>
            <a:spLocks noGrp="1"/>
          </p:cNvSpPr>
          <p:nvPr>
            <p:ph type="pic" sz="quarter" idx="10"/>
          </p:nvPr>
        </p:nvSpPr>
        <p:spPr>
          <a:xfrm>
            <a:off x="228600" y="966788"/>
            <a:ext cx="8686800" cy="2613711"/>
          </a:xfrm>
        </p:spPr>
        <p:txBody>
          <a:bodyPr/>
          <a:lstStyle>
            <a:lvl1pPr>
              <a:defRPr>
                <a:latin typeface="+mn-lt"/>
              </a:defRPr>
            </a:lvl1pPr>
          </a:lstStyle>
          <a:p>
            <a:endParaRPr lang="en-US" dirty="0"/>
          </a:p>
        </p:txBody>
      </p:sp>
      <p:sp>
        <p:nvSpPr>
          <p:cNvPr id="23" name="Title 22"/>
          <p:cNvSpPr>
            <a:spLocks noGrp="1"/>
          </p:cNvSpPr>
          <p:nvPr>
            <p:ph type="title"/>
          </p:nvPr>
        </p:nvSpPr>
        <p:spPr>
          <a:xfrm>
            <a:off x="228600" y="236374"/>
            <a:ext cx="8686800" cy="568441"/>
          </a:xfrm>
        </p:spPr>
        <p:txBody>
          <a:bodyPr>
            <a:normAutofit/>
          </a:bodyPr>
          <a:lstStyle>
            <a:lvl1pPr algn="l">
              <a:defRPr sz="3200" b="1">
                <a:solidFill>
                  <a:srgbClr val="898989"/>
                </a:solidFill>
                <a:latin typeface="+mj-lt"/>
                <a:cs typeface="Arial Black"/>
              </a:defRPr>
            </a:lvl1pPr>
          </a:lstStyle>
          <a:p>
            <a:r>
              <a:rPr lang="en-US" dirty="0"/>
              <a:t>Click to edit Master title style</a:t>
            </a:r>
          </a:p>
        </p:txBody>
      </p:sp>
      <p:sp>
        <p:nvSpPr>
          <p:cNvPr id="22" name="Oval 21"/>
          <p:cNvSpPr/>
          <p:nvPr userDrawn="1"/>
        </p:nvSpPr>
        <p:spPr>
          <a:xfrm>
            <a:off x="8705313" y="6476746"/>
            <a:ext cx="231793" cy="231793"/>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userDrawn="1"/>
        </p:nvSpPr>
        <p:spPr>
          <a:xfrm>
            <a:off x="8542278" y="6461443"/>
            <a:ext cx="554384" cy="246221"/>
          </a:xfrm>
          <a:prstGeom prst="rect">
            <a:avLst/>
          </a:prstGeom>
          <a:noFill/>
        </p:spPr>
        <p:txBody>
          <a:bodyPr wrap="square" rtlCol="0">
            <a:spAutoFit/>
          </a:bodyPr>
          <a:lstStyle/>
          <a:p>
            <a:pPr algn="ctr"/>
            <a:fld id="{875C92BB-2E92-6941-93D8-CB3353C2DDF3}" type="slidenum">
              <a:rPr lang="en-US" sz="1000" b="1" smtClean="0">
                <a:solidFill>
                  <a:schemeClr val="tx1">
                    <a:lumMod val="75000"/>
                    <a:lumOff val="25000"/>
                  </a:schemeClr>
                </a:solidFill>
                <a:latin typeface="Arial Narrow" panose="020B0606020202030204" pitchFamily="34" charset="0"/>
              </a:rPr>
              <a:pPr algn="ctr"/>
              <a:t>‹#›</a:t>
            </a:fld>
            <a:endParaRPr lang="en-US" sz="1000" b="1" dirty="0">
              <a:solidFill>
                <a:schemeClr val="tx1">
                  <a:lumMod val="75000"/>
                  <a:lumOff val="25000"/>
                </a:schemeClr>
              </a:solidFill>
              <a:latin typeface="Arial Narrow" panose="020B0606020202030204" pitchFamily="34" charset="0"/>
            </a:endParaRPr>
          </a:p>
        </p:txBody>
      </p:sp>
      <p:sp>
        <p:nvSpPr>
          <p:cNvPr id="10" name="Text Placeholder 2"/>
          <p:cNvSpPr>
            <a:spLocks noGrp="1"/>
          </p:cNvSpPr>
          <p:nvPr>
            <p:ph type="body" sz="quarter" idx="13"/>
          </p:nvPr>
        </p:nvSpPr>
        <p:spPr>
          <a:xfrm>
            <a:off x="228600" y="3649962"/>
            <a:ext cx="8686800" cy="420980"/>
          </a:xfrm>
        </p:spPr>
        <p:txBody>
          <a:bodyPr tIns="0" rIns="0" bIns="0">
            <a:normAutofit/>
          </a:bodyPr>
          <a:lstStyle>
            <a:lvl2pPr marL="457200" indent="0">
              <a:buFont typeface="Arial"/>
              <a:buNone/>
              <a:defRPr sz="1200"/>
            </a:lvl2pPr>
          </a:lstStyle>
          <a:p>
            <a:pPr lvl="1"/>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9295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service-lines-graphic-orange.png"/>
          <p:cNvPicPr>
            <a:picLocks noChangeAspect="1"/>
          </p:cNvPicPr>
          <p:nvPr userDrawn="1"/>
        </p:nvPicPr>
        <p:blipFill rotWithShape="1">
          <a:blip r:embed="rId2"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artisticPhotocopy/>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632" t="1396"/>
          <a:stretch/>
        </p:blipFill>
        <p:spPr>
          <a:xfrm>
            <a:off x="-1" y="0"/>
            <a:ext cx="4312657" cy="6159500"/>
          </a:xfrm>
          <a:prstGeom prst="rect">
            <a:avLst/>
          </a:prstGeom>
        </p:spPr>
      </p:pic>
      <p:sp>
        <p:nvSpPr>
          <p:cNvPr id="2" name="Title 1"/>
          <p:cNvSpPr>
            <a:spLocks noGrp="1"/>
          </p:cNvSpPr>
          <p:nvPr>
            <p:ph type="title"/>
          </p:nvPr>
        </p:nvSpPr>
        <p:spPr>
          <a:xfrm>
            <a:off x="629841" y="457200"/>
            <a:ext cx="2949178" cy="1600200"/>
          </a:xfrm>
        </p:spPr>
        <p:txBody>
          <a:bodyPr anchor="b"/>
          <a:lstStyle>
            <a:lvl1pPr algn="l">
              <a:defRPr sz="3200" b="1" i="0">
                <a:solidFill>
                  <a:srgbClr val="898989"/>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1800">
                <a:latin typeface="Arial Narrow"/>
                <a:cs typeface="Arial Narrow"/>
              </a:defRPr>
            </a:lvl1pPr>
            <a:lvl2pPr>
              <a:defRPr sz="1600">
                <a:latin typeface="Arial Narrow"/>
                <a:cs typeface="Arial Narrow"/>
              </a:defRPr>
            </a:lvl2pPr>
            <a:lvl3pPr>
              <a:defRPr sz="1400">
                <a:latin typeface="Arial Narrow"/>
                <a:cs typeface="Arial Narrow"/>
              </a:defRPr>
            </a:lvl3pPr>
            <a:lvl4pPr>
              <a:defRPr sz="1200">
                <a:latin typeface="Arial Narrow"/>
                <a:cs typeface="Arial Narrow"/>
              </a:defRPr>
            </a:lvl4pPr>
            <a:lvl5pPr>
              <a:defRPr sz="1200">
                <a:latin typeface="Arial Narrow"/>
                <a:cs typeface="Arial Narrow"/>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Narrow"/>
                <a:cs typeface="Arial Narrow"/>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2156" y="6438901"/>
            <a:ext cx="1064716" cy="311058"/>
          </a:xfrm>
          <a:prstGeom prst="rect">
            <a:avLst/>
          </a:prstGeom>
        </p:spPr>
      </p:pic>
      <p:sp>
        <p:nvSpPr>
          <p:cNvPr id="14" name="Oval 13"/>
          <p:cNvSpPr/>
          <p:nvPr userDrawn="1"/>
        </p:nvSpPr>
        <p:spPr>
          <a:xfrm>
            <a:off x="8705313" y="6476746"/>
            <a:ext cx="231793" cy="231793"/>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8542278" y="6461443"/>
            <a:ext cx="554384" cy="246221"/>
          </a:xfrm>
          <a:prstGeom prst="rect">
            <a:avLst/>
          </a:prstGeom>
          <a:noFill/>
        </p:spPr>
        <p:txBody>
          <a:bodyPr wrap="square" rtlCol="0">
            <a:spAutoFit/>
          </a:bodyPr>
          <a:lstStyle/>
          <a:p>
            <a:pPr algn="ctr"/>
            <a:fld id="{875C92BB-2E92-6941-93D8-CB3353C2DDF3}" type="slidenum">
              <a:rPr lang="en-US" sz="1000" b="1" smtClean="0">
                <a:solidFill>
                  <a:schemeClr val="tx1">
                    <a:lumMod val="75000"/>
                    <a:lumOff val="25000"/>
                  </a:schemeClr>
                </a:solidFill>
                <a:latin typeface="Arial Narrow" panose="020B0606020202030204" pitchFamily="34" charset="0"/>
              </a:rPr>
              <a:pPr algn="ctr"/>
              <a:t>‹#›</a:t>
            </a:fld>
            <a:endParaRPr lang="en-US" sz="1000" b="1"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7798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service-lines-graphic-orange.png"/>
          <p:cNvPicPr>
            <a:picLocks noChangeAspect="1"/>
          </p:cNvPicPr>
          <p:nvPr userDrawn="1"/>
        </p:nvPicPr>
        <p:blipFill rotWithShape="1">
          <a:blip r:embed="rId2"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artisticPhotocopy/>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632" t="1396"/>
          <a:stretch/>
        </p:blipFill>
        <p:spPr>
          <a:xfrm>
            <a:off x="-1" y="0"/>
            <a:ext cx="4312657" cy="6159500"/>
          </a:xfrm>
          <a:prstGeom prst="rect">
            <a:avLst/>
          </a:prstGeom>
        </p:spPr>
      </p:pic>
      <p:sp>
        <p:nvSpPr>
          <p:cNvPr id="2" name="Title 1"/>
          <p:cNvSpPr>
            <a:spLocks noGrp="1"/>
          </p:cNvSpPr>
          <p:nvPr>
            <p:ph type="title"/>
          </p:nvPr>
        </p:nvSpPr>
        <p:spPr>
          <a:xfrm>
            <a:off x="629841" y="457200"/>
            <a:ext cx="2949178" cy="1600200"/>
          </a:xfrm>
        </p:spPr>
        <p:txBody>
          <a:bodyPr anchor="b"/>
          <a:lstStyle>
            <a:lvl1pPr algn="l">
              <a:defRPr sz="3200" b="1">
                <a:solidFill>
                  <a:srgbClr val="898989"/>
                </a:solidFill>
                <a:latin typeface="+mj-lt"/>
                <a:cs typeface="Arial Black"/>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Narrow"/>
                <a:cs typeface="Arial Narrow"/>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2156" y="6438901"/>
            <a:ext cx="1064716" cy="311058"/>
          </a:xfrm>
          <a:prstGeom prst="rect">
            <a:avLst/>
          </a:prstGeom>
        </p:spPr>
      </p:pic>
      <p:sp>
        <p:nvSpPr>
          <p:cNvPr id="14" name="Oval 13"/>
          <p:cNvSpPr/>
          <p:nvPr userDrawn="1"/>
        </p:nvSpPr>
        <p:spPr>
          <a:xfrm>
            <a:off x="8705313" y="6476746"/>
            <a:ext cx="231793" cy="231793"/>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8542278" y="6461443"/>
            <a:ext cx="554384" cy="246221"/>
          </a:xfrm>
          <a:prstGeom prst="rect">
            <a:avLst/>
          </a:prstGeom>
          <a:noFill/>
        </p:spPr>
        <p:txBody>
          <a:bodyPr wrap="square" rtlCol="0">
            <a:spAutoFit/>
          </a:bodyPr>
          <a:lstStyle/>
          <a:p>
            <a:pPr algn="ctr"/>
            <a:fld id="{875C92BB-2E92-6941-93D8-CB3353C2DDF3}" type="slidenum">
              <a:rPr lang="en-US" sz="1000" b="1" smtClean="0">
                <a:solidFill>
                  <a:schemeClr val="tx1">
                    <a:lumMod val="75000"/>
                    <a:lumOff val="25000"/>
                  </a:schemeClr>
                </a:solidFill>
                <a:latin typeface="Arial Narrow" panose="020B0606020202030204" pitchFamily="34" charset="0"/>
              </a:rPr>
              <a:pPr algn="ctr"/>
              <a:t>‹#›</a:t>
            </a:fld>
            <a:endParaRPr lang="en-US" sz="1000" b="1"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7202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Vertical Text">
    <p:spTree>
      <p:nvGrpSpPr>
        <p:cNvPr id="1" name=""/>
        <p:cNvGrpSpPr/>
        <p:nvPr/>
      </p:nvGrpSpPr>
      <p:grpSpPr>
        <a:xfrm>
          <a:off x="0" y="0"/>
          <a:ext cx="0" cy="0"/>
          <a:chOff x="0" y="0"/>
          <a:chExt cx="0" cy="0"/>
        </a:xfrm>
      </p:grpSpPr>
      <p:pic>
        <p:nvPicPr>
          <p:cNvPr id="7" name="Picture 6" descr="service-lines-graphic-orange.png"/>
          <p:cNvPicPr>
            <a:picLocks noChangeAspect="1"/>
          </p:cNvPicPr>
          <p:nvPr userDrawn="1"/>
        </p:nvPicPr>
        <p:blipFill rotWithShape="1">
          <a:blip r:embed="rId2"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artisticPhotocopy/>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632" t="1396"/>
          <a:stretch/>
        </p:blipFill>
        <p:spPr>
          <a:xfrm>
            <a:off x="-1" y="0"/>
            <a:ext cx="4312657" cy="6159500"/>
          </a:xfrm>
          <a:prstGeom prst="rect">
            <a:avLst/>
          </a:prstGeom>
        </p:spPr>
      </p:pic>
      <p:sp>
        <p:nvSpPr>
          <p:cNvPr id="2" name="Title 1"/>
          <p:cNvSpPr>
            <a:spLocks noGrp="1"/>
          </p:cNvSpPr>
          <p:nvPr>
            <p:ph type="title"/>
          </p:nvPr>
        </p:nvSpPr>
        <p:spPr>
          <a:xfrm>
            <a:off x="228600" y="238124"/>
            <a:ext cx="8686800" cy="566691"/>
          </a:xfrm>
        </p:spPr>
        <p:txBody>
          <a:bodyPr>
            <a:normAutofit/>
          </a:bodyPr>
          <a:lstStyle>
            <a:lvl1pPr algn="l">
              <a:defRPr sz="3200" b="1">
                <a:solidFill>
                  <a:srgbClr val="898989"/>
                </a:solidFill>
                <a:latin typeface="+mj-lt"/>
                <a:cs typeface="Arial Black"/>
              </a:defRPr>
            </a:lvl1pPr>
          </a:lstStyle>
          <a:p>
            <a:r>
              <a:rPr lang="en-US" dirty="0"/>
              <a:t>Click to edit Master title style</a:t>
            </a:r>
          </a:p>
        </p:txBody>
      </p:sp>
      <p:sp>
        <p:nvSpPr>
          <p:cNvPr id="3" name="Vertical Text Placeholder 2"/>
          <p:cNvSpPr>
            <a:spLocks noGrp="1"/>
          </p:cNvSpPr>
          <p:nvPr>
            <p:ph type="body" orient="vert" idx="1"/>
          </p:nvPr>
        </p:nvSpPr>
        <p:spPr>
          <a:xfrm>
            <a:off x="228600" y="1140611"/>
            <a:ext cx="8686799" cy="4351338"/>
          </a:xfrm>
        </p:spPr>
        <p:txBody>
          <a:bodyPr vert="eaVert"/>
          <a:lstStyle>
            <a:lvl1pPr>
              <a:defRPr sz="1800">
                <a:latin typeface="Arial Narrow"/>
                <a:cs typeface="Arial Narrow"/>
              </a:defRPr>
            </a:lvl1pPr>
            <a:lvl2pPr>
              <a:defRPr sz="1600">
                <a:latin typeface="Arial Narrow"/>
                <a:cs typeface="Arial Narrow"/>
              </a:defRPr>
            </a:lvl2pPr>
            <a:lvl3pPr>
              <a:defRPr sz="1400">
                <a:latin typeface="Arial Narrow"/>
                <a:cs typeface="Arial Narrow"/>
              </a:defRPr>
            </a:lvl3pPr>
            <a:lvl4pPr>
              <a:defRPr sz="1200">
                <a:latin typeface="Arial Narrow"/>
                <a:cs typeface="Arial Narrow"/>
              </a:defRPr>
            </a:lvl4pPr>
            <a:lvl5pPr>
              <a:defRPr sz="1200">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2156" y="6438901"/>
            <a:ext cx="1064716" cy="311058"/>
          </a:xfrm>
          <a:prstGeom prst="rect">
            <a:avLst/>
          </a:prstGeom>
        </p:spPr>
      </p:pic>
      <p:sp>
        <p:nvSpPr>
          <p:cNvPr id="13" name="Oval 12"/>
          <p:cNvSpPr/>
          <p:nvPr userDrawn="1"/>
        </p:nvSpPr>
        <p:spPr>
          <a:xfrm>
            <a:off x="8705313" y="6476746"/>
            <a:ext cx="231793" cy="231793"/>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8542278" y="6461443"/>
            <a:ext cx="554384" cy="246221"/>
          </a:xfrm>
          <a:prstGeom prst="rect">
            <a:avLst/>
          </a:prstGeom>
          <a:noFill/>
        </p:spPr>
        <p:txBody>
          <a:bodyPr wrap="square" rtlCol="0">
            <a:spAutoFit/>
          </a:bodyPr>
          <a:lstStyle/>
          <a:p>
            <a:pPr algn="ctr"/>
            <a:fld id="{875C92BB-2E92-6941-93D8-CB3353C2DDF3}" type="slidenum">
              <a:rPr lang="en-US" sz="1000" b="1" smtClean="0">
                <a:solidFill>
                  <a:schemeClr val="tx1">
                    <a:lumMod val="75000"/>
                    <a:lumOff val="25000"/>
                  </a:schemeClr>
                </a:solidFill>
                <a:latin typeface="Arial Narrow" panose="020B0606020202030204" pitchFamily="34" charset="0"/>
              </a:rPr>
              <a:pPr algn="ctr"/>
              <a:t>‹#›</a:t>
            </a:fld>
            <a:endParaRPr lang="en-US" sz="1000" b="1"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3163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service-lines-graphic-orange.png"/>
          <p:cNvPicPr>
            <a:picLocks noChangeAspect="1"/>
          </p:cNvPicPr>
          <p:nvPr userDrawn="1"/>
        </p:nvPicPr>
        <p:blipFill rotWithShape="1">
          <a:blip r:embed="rId2"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artisticPhotocopy/>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632" t="1396"/>
          <a:stretch/>
        </p:blipFill>
        <p:spPr>
          <a:xfrm>
            <a:off x="-1" y="0"/>
            <a:ext cx="4312657" cy="6159500"/>
          </a:xfrm>
          <a:prstGeom prst="rect">
            <a:avLst/>
          </a:prstGeom>
        </p:spPr>
      </p:pic>
      <p:sp>
        <p:nvSpPr>
          <p:cNvPr id="2" name="Vertical Title 1"/>
          <p:cNvSpPr>
            <a:spLocks noGrp="1"/>
          </p:cNvSpPr>
          <p:nvPr>
            <p:ph type="title" orient="vert"/>
          </p:nvPr>
        </p:nvSpPr>
        <p:spPr>
          <a:xfrm>
            <a:off x="6543675" y="365125"/>
            <a:ext cx="1971675" cy="5811838"/>
          </a:xfrm>
        </p:spPr>
        <p:txBody>
          <a:bodyPr vert="eaVert">
            <a:normAutofit/>
          </a:bodyPr>
          <a:lstStyle>
            <a:lvl1pPr algn="l">
              <a:defRPr sz="3200" b="1">
                <a:solidFill>
                  <a:srgbClr val="898989"/>
                </a:solidFill>
                <a:latin typeface="+mj-lt"/>
                <a:cs typeface="Arial Black"/>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lvl1pPr>
              <a:defRPr sz="1800">
                <a:latin typeface="Arial Narrow"/>
                <a:cs typeface="Arial Narrow"/>
              </a:defRPr>
            </a:lvl1pPr>
            <a:lvl2pPr>
              <a:defRPr sz="1600">
                <a:latin typeface="Arial Narrow"/>
                <a:cs typeface="Arial Narrow"/>
              </a:defRPr>
            </a:lvl2pPr>
            <a:lvl3pPr>
              <a:defRPr sz="1400">
                <a:latin typeface="Arial Narrow"/>
                <a:cs typeface="Arial Narrow"/>
              </a:defRPr>
            </a:lvl3pPr>
            <a:lvl4pPr>
              <a:defRPr sz="1200">
                <a:latin typeface="Arial Narrow"/>
                <a:cs typeface="Arial Narrow"/>
              </a:defRPr>
            </a:lvl4pPr>
            <a:lvl5pPr>
              <a:defRPr sz="1200">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2156" y="6438901"/>
            <a:ext cx="1064716" cy="311058"/>
          </a:xfrm>
          <a:prstGeom prst="rect">
            <a:avLst/>
          </a:prstGeom>
        </p:spPr>
      </p:pic>
      <p:sp>
        <p:nvSpPr>
          <p:cNvPr id="13" name="Oval 12"/>
          <p:cNvSpPr/>
          <p:nvPr userDrawn="1"/>
        </p:nvSpPr>
        <p:spPr>
          <a:xfrm>
            <a:off x="8705313" y="6476746"/>
            <a:ext cx="231793" cy="231793"/>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8542278" y="6461443"/>
            <a:ext cx="554384" cy="246221"/>
          </a:xfrm>
          <a:prstGeom prst="rect">
            <a:avLst/>
          </a:prstGeom>
          <a:noFill/>
        </p:spPr>
        <p:txBody>
          <a:bodyPr wrap="square" rtlCol="0">
            <a:spAutoFit/>
          </a:bodyPr>
          <a:lstStyle/>
          <a:p>
            <a:pPr algn="ctr"/>
            <a:fld id="{875C92BB-2E92-6941-93D8-CB3353C2DDF3}" type="slidenum">
              <a:rPr lang="en-US" sz="1000" b="1" smtClean="0">
                <a:solidFill>
                  <a:schemeClr val="tx1">
                    <a:lumMod val="75000"/>
                    <a:lumOff val="25000"/>
                  </a:schemeClr>
                </a:solidFill>
                <a:latin typeface="Arial Narrow" panose="020B0606020202030204" pitchFamily="34" charset="0"/>
              </a:rPr>
              <a:pPr algn="ctr"/>
              <a:t>‹#›</a:t>
            </a:fld>
            <a:endParaRPr lang="en-US" sz="1000" b="1"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895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bg>
      <p:bgRef idx="1001">
        <a:schemeClr val="bg1"/>
      </p:bgRef>
    </p:bg>
    <p:spTree>
      <p:nvGrpSpPr>
        <p:cNvPr id="1" name=""/>
        <p:cNvGrpSpPr/>
        <p:nvPr/>
      </p:nvGrpSpPr>
      <p:grpSpPr>
        <a:xfrm>
          <a:off x="0" y="0"/>
          <a:ext cx="0" cy="0"/>
          <a:chOff x="0" y="0"/>
          <a:chExt cx="0" cy="0"/>
        </a:xfrm>
      </p:grpSpPr>
      <p:pic>
        <p:nvPicPr>
          <p:cNvPr id="4" name="Picture 3" descr="service-lines-graphic-orange.png"/>
          <p:cNvPicPr>
            <a:picLocks noChangeAspect="1"/>
          </p:cNvPicPr>
          <p:nvPr userDrawn="1"/>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632" t="1396"/>
          <a:stretch/>
        </p:blipFill>
        <p:spPr>
          <a:xfrm>
            <a:off x="-1" y="0"/>
            <a:ext cx="4312657" cy="6159500"/>
          </a:xfrm>
          <a:prstGeom prst="rect">
            <a:avLst/>
          </a:prstGeom>
        </p:spPr>
      </p:pic>
      <p:sp>
        <p:nvSpPr>
          <p:cNvPr id="7" name="Rectangle 6"/>
          <p:cNvSpPr/>
          <p:nvPr userDrawn="1"/>
        </p:nvSpPr>
        <p:spPr>
          <a:xfrm>
            <a:off x="0" y="6336254"/>
            <a:ext cx="9144000" cy="53788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6368432" y="6453886"/>
            <a:ext cx="2663872" cy="246221"/>
          </a:xfrm>
          <a:prstGeom prst="rect">
            <a:avLst/>
          </a:prstGeom>
          <a:noFill/>
        </p:spPr>
        <p:txBody>
          <a:bodyPr wrap="square" rtlCol="0">
            <a:spAutoFit/>
          </a:bodyPr>
          <a:lstStyle/>
          <a:p>
            <a:pPr algn="r"/>
            <a:r>
              <a:rPr lang="en-US" sz="1000" dirty="0">
                <a:solidFill>
                  <a:schemeClr val="bg1"/>
                </a:solidFill>
                <a:latin typeface="Arial Narrow" panose="020B0606020202030204" pitchFamily="34" charset="0"/>
              </a:rPr>
              <a:t>©2015 All Rights Reserved</a:t>
            </a:r>
          </a:p>
        </p:txBody>
      </p:sp>
      <p:sp>
        <p:nvSpPr>
          <p:cNvPr id="30" name="Title 1"/>
          <p:cNvSpPr>
            <a:spLocks noGrp="1"/>
          </p:cNvSpPr>
          <p:nvPr>
            <p:ph type="title" hasCustomPrompt="1"/>
          </p:nvPr>
        </p:nvSpPr>
        <p:spPr>
          <a:xfrm>
            <a:off x="2233316" y="3777312"/>
            <a:ext cx="6470038" cy="1245016"/>
          </a:xfrm>
        </p:spPr>
        <p:txBody>
          <a:bodyPr anchor="b">
            <a:normAutofit/>
          </a:bodyPr>
          <a:lstStyle>
            <a:lvl1pPr algn="r">
              <a:defRPr sz="3600" b="1">
                <a:solidFill>
                  <a:schemeClr val="tx1"/>
                </a:solidFill>
                <a:latin typeface="Arial Black" panose="020B0A04020102020204" pitchFamily="34" charset="0"/>
              </a:defRPr>
            </a:lvl1pPr>
          </a:lstStyle>
          <a:p>
            <a:r>
              <a:rPr lang="en-US" dirty="0"/>
              <a:t>Click to edit Master </a:t>
            </a:r>
            <a:br>
              <a:rPr lang="en-US" dirty="0"/>
            </a:br>
            <a:r>
              <a:rPr lang="en-US" dirty="0"/>
              <a:t>title style</a:t>
            </a: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26571" y="2634564"/>
            <a:ext cx="3377359" cy="889539"/>
          </a:xfrm>
          <a:prstGeom prst="rect">
            <a:avLst/>
          </a:prstGeom>
        </p:spPr>
      </p:pic>
      <p:sp>
        <p:nvSpPr>
          <p:cNvPr id="41" name="Rectangle 40"/>
          <p:cNvSpPr/>
          <p:nvPr userDrawn="1"/>
        </p:nvSpPr>
        <p:spPr>
          <a:xfrm>
            <a:off x="0" y="-1"/>
            <a:ext cx="9144000" cy="537883"/>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938246" y="160918"/>
            <a:ext cx="7853209" cy="276999"/>
          </a:xfrm>
          <a:prstGeom prst="rect">
            <a:avLst/>
          </a:prstGeom>
          <a:noFill/>
        </p:spPr>
        <p:txBody>
          <a:bodyPr wrap="square" rtlCol="0">
            <a:spAutoFit/>
          </a:bodyPr>
          <a:lstStyle/>
          <a:p>
            <a:pPr algn="r"/>
            <a:r>
              <a:rPr lang="en-US" sz="1200" b="1" dirty="0">
                <a:solidFill>
                  <a:schemeClr val="bg1"/>
                </a:solidFill>
                <a:latin typeface="Arial Narrow" panose="020B0606020202030204" pitchFamily="34" charset="0"/>
              </a:rPr>
              <a:t>Government</a:t>
            </a:r>
            <a:r>
              <a:rPr lang="en-US" sz="1200" b="1" baseline="0" dirty="0">
                <a:solidFill>
                  <a:schemeClr val="bg1"/>
                </a:solidFill>
                <a:latin typeface="Arial Narrow" panose="020B0606020202030204" pitchFamily="34" charset="0"/>
              </a:rPr>
              <a:t> &amp; Commercial Solutions</a:t>
            </a:r>
            <a:endParaRPr lang="en-US" sz="1200" b="1" dirty="0">
              <a:solidFill>
                <a:schemeClr val="bg1"/>
              </a:solidFill>
              <a:latin typeface="Arial Narrow" panose="020B0606020202030204" pitchFamily="34" charset="0"/>
            </a:endParaRPr>
          </a:p>
        </p:txBody>
      </p:sp>
      <p:sp>
        <p:nvSpPr>
          <p:cNvPr id="14" name="Rectangle 13"/>
          <p:cNvSpPr/>
          <p:nvPr userDrawn="1"/>
        </p:nvSpPr>
        <p:spPr>
          <a:xfrm>
            <a:off x="0" y="6336254"/>
            <a:ext cx="9144000" cy="53788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1317625" y="6457444"/>
            <a:ext cx="6508750" cy="246221"/>
            <a:chOff x="228601" y="6457444"/>
            <a:chExt cx="6508750" cy="246221"/>
          </a:xfrm>
        </p:grpSpPr>
        <p:sp>
          <p:nvSpPr>
            <p:cNvPr id="18" name="TextBox 17"/>
            <p:cNvSpPr txBox="1"/>
            <p:nvPr userDrawn="1"/>
          </p:nvSpPr>
          <p:spPr>
            <a:xfrm>
              <a:off x="228601" y="6457444"/>
              <a:ext cx="6162040" cy="246221"/>
            </a:xfrm>
            <a:prstGeom prst="rect">
              <a:avLst/>
            </a:prstGeom>
            <a:noFill/>
          </p:spPr>
          <p:txBody>
            <a:bodyPr wrap="square" rtlCol="0">
              <a:spAutoFit/>
            </a:bodyPr>
            <a:lstStyle/>
            <a:p>
              <a:r>
                <a:rPr lang="en-US" sz="1000" dirty="0">
                  <a:solidFill>
                    <a:schemeClr val="bg1"/>
                  </a:solidFill>
                  <a:latin typeface="Arial Narrow" panose="020B0606020202030204" pitchFamily="34" charset="0"/>
                </a:rPr>
                <a:t>451 Hungerford Drive, 4</a:t>
              </a:r>
              <a:r>
                <a:rPr lang="en-US" sz="1000" baseline="30000" dirty="0">
                  <a:solidFill>
                    <a:schemeClr val="bg1"/>
                  </a:solidFill>
                  <a:latin typeface="Arial Narrow" panose="020B0606020202030204" pitchFamily="34" charset="0"/>
                </a:rPr>
                <a:t>th</a:t>
              </a:r>
              <a:r>
                <a:rPr lang="en-US" sz="1000" dirty="0">
                  <a:solidFill>
                    <a:schemeClr val="bg1"/>
                  </a:solidFill>
                  <a:latin typeface="Arial Narrow" panose="020B0606020202030204" pitchFamily="34" charset="0"/>
                </a:rPr>
                <a:t> Floor | Rockville, Maryland  20850 | </a:t>
              </a:r>
              <a:r>
                <a:rPr lang="en-US" sz="1000" dirty="0" err="1">
                  <a:solidFill>
                    <a:schemeClr val="bg1"/>
                  </a:solidFill>
                  <a:latin typeface="Arial Narrow" panose="020B0606020202030204" pitchFamily="34" charset="0"/>
                </a:rPr>
                <a:t>www.nikasolutions.com</a:t>
              </a:r>
              <a:r>
                <a:rPr lang="en-US" sz="1000" baseline="0" dirty="0">
                  <a:solidFill>
                    <a:schemeClr val="bg1"/>
                  </a:solidFill>
                  <a:latin typeface="Arial Narrow" panose="020B0606020202030204" pitchFamily="34" charset="0"/>
                </a:rPr>
                <a:t> | </a:t>
              </a:r>
              <a:r>
                <a:rPr lang="en-US" sz="1000" dirty="0">
                  <a:solidFill>
                    <a:schemeClr val="bg1"/>
                  </a:solidFill>
                  <a:latin typeface="Arial Narrow" panose="020B0606020202030204" pitchFamily="34" charset="0"/>
                </a:rPr>
                <a:t> </a:t>
              </a:r>
              <a:r>
                <a:rPr lang="en-US" sz="1000" baseline="0" dirty="0">
                  <a:solidFill>
                    <a:schemeClr val="bg1"/>
                  </a:solidFill>
                  <a:latin typeface="Arial Narrow" panose="020B0606020202030204" pitchFamily="34" charset="0"/>
                </a:rPr>
                <a:t>   </a:t>
              </a:r>
              <a:r>
                <a:rPr lang="en-US" sz="1000" dirty="0">
                  <a:solidFill>
                    <a:schemeClr val="bg1"/>
                  </a:solidFill>
                  <a:latin typeface="Arial Narrow" panose="020B0606020202030204" pitchFamily="34" charset="0"/>
                </a:rPr>
                <a:t>     301.770.3520 |          301.770.3521 | </a:t>
              </a:r>
            </a:p>
          </p:txBody>
        </p:sp>
        <p:sp>
          <p:nvSpPr>
            <p:cNvPr id="19" name="Oval 18"/>
            <p:cNvSpPr/>
            <p:nvPr userDrawn="1"/>
          </p:nvSpPr>
          <p:spPr>
            <a:xfrm>
              <a:off x="4361123" y="6480045"/>
              <a:ext cx="201019" cy="201019"/>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000" dirty="0"/>
                <a:t>O</a:t>
              </a:r>
            </a:p>
          </p:txBody>
        </p:sp>
        <p:sp>
          <p:nvSpPr>
            <p:cNvPr id="20" name="Oval 19"/>
            <p:cNvSpPr/>
            <p:nvPr userDrawn="1"/>
          </p:nvSpPr>
          <p:spPr>
            <a:xfrm>
              <a:off x="5332673" y="6480045"/>
              <a:ext cx="201019" cy="2010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000" dirty="0">
                  <a:solidFill>
                    <a:schemeClr val="tx1">
                      <a:lumMod val="75000"/>
                      <a:lumOff val="25000"/>
                    </a:schemeClr>
                  </a:solidFill>
                </a:rPr>
                <a:t>F</a:t>
              </a:r>
            </a:p>
          </p:txBody>
        </p:sp>
        <p:grpSp>
          <p:nvGrpSpPr>
            <p:cNvPr id="21" name="Group 20"/>
            <p:cNvGrpSpPr/>
            <p:nvPr userDrawn="1"/>
          </p:nvGrpSpPr>
          <p:grpSpPr>
            <a:xfrm>
              <a:off x="6337167" y="6503980"/>
              <a:ext cx="400184" cy="143564"/>
              <a:chOff x="5346566" y="5799130"/>
              <a:chExt cx="663841" cy="238150"/>
            </a:xfrm>
          </p:grpSpPr>
          <p:pic>
            <p:nvPicPr>
              <p:cNvPr id="22" name="Picture 21"/>
              <p:cNvPicPr>
                <a:picLocks noChangeAspect="1"/>
              </p:cNvPicPr>
              <p:nvPr userDrawn="1"/>
            </p:nvPicPr>
            <p:blipFill>
              <a:blip r:embed="rId4" cstate="print"/>
              <a:stretch>
                <a:fillRect/>
              </a:stretch>
            </p:blipFill>
            <p:spPr>
              <a:xfrm>
                <a:off x="5622915" y="5837857"/>
                <a:ext cx="243029" cy="198842"/>
              </a:xfrm>
              <a:prstGeom prst="rect">
                <a:avLst/>
              </a:prstGeom>
            </p:spPr>
          </p:pic>
          <p:pic>
            <p:nvPicPr>
              <p:cNvPr id="23" name="Picture 22"/>
              <p:cNvPicPr>
                <a:picLocks noChangeAspect="1"/>
              </p:cNvPicPr>
              <p:nvPr userDrawn="1"/>
            </p:nvPicPr>
            <p:blipFill>
              <a:blip r:embed="rId5" cstate="print"/>
              <a:stretch>
                <a:fillRect/>
              </a:stretch>
            </p:blipFill>
            <p:spPr>
              <a:xfrm>
                <a:off x="5346566" y="5799130"/>
                <a:ext cx="240928" cy="230676"/>
              </a:xfrm>
              <a:prstGeom prst="rect">
                <a:avLst/>
              </a:prstGeom>
            </p:spPr>
          </p:pic>
          <p:pic>
            <p:nvPicPr>
              <p:cNvPr id="24" name="Picture 23"/>
              <p:cNvPicPr>
                <a:picLocks noChangeAspect="1"/>
              </p:cNvPicPr>
              <p:nvPr userDrawn="1"/>
            </p:nvPicPr>
            <p:blipFill>
              <a:blip r:embed="rId6" cstate="print"/>
              <a:stretch>
                <a:fillRect/>
              </a:stretch>
            </p:blipFill>
            <p:spPr>
              <a:xfrm>
                <a:off x="5886564" y="5811380"/>
                <a:ext cx="123843" cy="225900"/>
              </a:xfrm>
              <a:prstGeom prst="rect">
                <a:avLst/>
              </a:prstGeom>
            </p:spPr>
          </p:pic>
        </p:gr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115450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pic>
        <p:nvPicPr>
          <p:cNvPr id="7" name="Picture 6" descr="service-lines-graphic-orange.png"/>
          <p:cNvPicPr>
            <a:picLocks noChangeAspect="1"/>
          </p:cNvPicPr>
          <p:nvPr userDrawn="1"/>
        </p:nvPicPr>
        <p:blipFill rotWithShape="1">
          <a:blip r:embed="rId2"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artisticPhotocopy/>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632" t="1396"/>
          <a:stretch/>
        </p:blipFill>
        <p:spPr>
          <a:xfrm>
            <a:off x="-1" y="0"/>
            <a:ext cx="4312657" cy="6159500"/>
          </a:xfrm>
          <a:prstGeom prst="rect">
            <a:avLst/>
          </a:prstGeom>
        </p:spPr>
      </p:pic>
      <p:sp>
        <p:nvSpPr>
          <p:cNvPr id="3" name="Content Placeholder 2"/>
          <p:cNvSpPr>
            <a:spLocks noGrp="1"/>
          </p:cNvSpPr>
          <p:nvPr>
            <p:ph idx="1"/>
          </p:nvPr>
        </p:nvSpPr>
        <p:spPr>
          <a:xfrm>
            <a:off x="228600" y="966788"/>
            <a:ext cx="8686800" cy="4351338"/>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Oval 3"/>
          <p:cNvSpPr/>
          <p:nvPr userDrawn="1"/>
        </p:nvSpPr>
        <p:spPr>
          <a:xfrm>
            <a:off x="8705313" y="6476746"/>
            <a:ext cx="231793" cy="231793"/>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2156" y="6438901"/>
            <a:ext cx="1064716" cy="311058"/>
          </a:xfrm>
          <a:prstGeom prst="rect">
            <a:avLst/>
          </a:prstGeom>
        </p:spPr>
      </p:pic>
      <p:sp>
        <p:nvSpPr>
          <p:cNvPr id="16" name="TextBox 15"/>
          <p:cNvSpPr txBox="1"/>
          <p:nvPr userDrawn="1"/>
        </p:nvSpPr>
        <p:spPr>
          <a:xfrm>
            <a:off x="8542278" y="6461443"/>
            <a:ext cx="554384" cy="246221"/>
          </a:xfrm>
          <a:prstGeom prst="rect">
            <a:avLst/>
          </a:prstGeom>
          <a:noFill/>
        </p:spPr>
        <p:txBody>
          <a:bodyPr wrap="square" rtlCol="0">
            <a:spAutoFit/>
          </a:bodyPr>
          <a:lstStyle/>
          <a:p>
            <a:pPr algn="ctr"/>
            <a:fld id="{875C92BB-2E92-6941-93D8-CB3353C2DDF3}" type="slidenum">
              <a:rPr lang="en-US" sz="1000" b="1" smtClean="0">
                <a:solidFill>
                  <a:schemeClr val="tx1">
                    <a:lumMod val="75000"/>
                    <a:lumOff val="25000"/>
                  </a:schemeClr>
                </a:solidFill>
                <a:latin typeface="Arial Narrow" panose="020B0606020202030204" pitchFamily="34" charset="0"/>
              </a:rPr>
              <a:pPr algn="ctr"/>
              <a:t>‹#›</a:t>
            </a:fld>
            <a:endParaRPr lang="en-US" sz="1000" b="1" dirty="0">
              <a:solidFill>
                <a:schemeClr val="tx1">
                  <a:lumMod val="75000"/>
                  <a:lumOff val="25000"/>
                </a:schemeClr>
              </a:solidFill>
              <a:latin typeface="Arial Narrow" panose="020B0606020202030204" pitchFamily="34" charset="0"/>
            </a:endParaRPr>
          </a:p>
        </p:txBody>
      </p:sp>
      <p:sp>
        <p:nvSpPr>
          <p:cNvPr id="27" name="Title 22"/>
          <p:cNvSpPr>
            <a:spLocks noGrp="1"/>
          </p:cNvSpPr>
          <p:nvPr>
            <p:ph type="title"/>
          </p:nvPr>
        </p:nvSpPr>
        <p:spPr>
          <a:xfrm>
            <a:off x="228600" y="228600"/>
            <a:ext cx="8686800" cy="576214"/>
          </a:xfrm>
        </p:spPr>
        <p:txBody>
          <a:bodyPr>
            <a:normAutofit/>
          </a:bodyPr>
          <a:lstStyle>
            <a:lvl1pPr algn="l">
              <a:defRPr sz="3200" b="1">
                <a:solidFill>
                  <a:srgbClr val="898989"/>
                </a:solidFill>
                <a:latin typeface="+mj-lt"/>
                <a:cs typeface="Arial Black"/>
              </a:defRPr>
            </a:lvl1pPr>
          </a:lstStyle>
          <a:p>
            <a:r>
              <a:rPr lang="en-US" dirty="0"/>
              <a:t>Click to edit Master title style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303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w/ Subtitle">
    <p:spTree>
      <p:nvGrpSpPr>
        <p:cNvPr id="1" name=""/>
        <p:cNvGrpSpPr/>
        <p:nvPr/>
      </p:nvGrpSpPr>
      <p:grpSpPr>
        <a:xfrm>
          <a:off x="0" y="0"/>
          <a:ext cx="0" cy="0"/>
          <a:chOff x="0" y="0"/>
          <a:chExt cx="0" cy="0"/>
        </a:xfrm>
      </p:grpSpPr>
      <p:pic>
        <p:nvPicPr>
          <p:cNvPr id="8" name="Picture 7" descr="service-lines-graphic-orange.png"/>
          <p:cNvPicPr>
            <a:picLocks noChangeAspect="1"/>
          </p:cNvPicPr>
          <p:nvPr userDrawn="1"/>
        </p:nvPicPr>
        <p:blipFill rotWithShape="1">
          <a:blip r:embed="rId2"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artisticPhotocopy/>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632" t="1396"/>
          <a:stretch/>
        </p:blipFill>
        <p:spPr>
          <a:xfrm>
            <a:off x="-1" y="0"/>
            <a:ext cx="4312657" cy="6159500"/>
          </a:xfrm>
          <a:prstGeom prst="rect">
            <a:avLst/>
          </a:prstGeom>
        </p:spPr>
      </p:pic>
      <p:sp>
        <p:nvSpPr>
          <p:cNvPr id="3" name="Content Placeholder 2"/>
          <p:cNvSpPr>
            <a:spLocks noGrp="1"/>
          </p:cNvSpPr>
          <p:nvPr>
            <p:ph idx="1"/>
          </p:nvPr>
        </p:nvSpPr>
        <p:spPr>
          <a:xfrm>
            <a:off x="228600" y="1391074"/>
            <a:ext cx="8686800" cy="4351338"/>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Oval 3"/>
          <p:cNvSpPr/>
          <p:nvPr userDrawn="1"/>
        </p:nvSpPr>
        <p:spPr>
          <a:xfrm>
            <a:off x="8705313" y="6476746"/>
            <a:ext cx="231793" cy="231793"/>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2156" y="6438901"/>
            <a:ext cx="1064716" cy="311058"/>
          </a:xfrm>
          <a:prstGeom prst="rect">
            <a:avLst/>
          </a:prstGeom>
        </p:spPr>
      </p:pic>
      <p:sp>
        <p:nvSpPr>
          <p:cNvPr id="16" name="TextBox 15"/>
          <p:cNvSpPr txBox="1"/>
          <p:nvPr userDrawn="1"/>
        </p:nvSpPr>
        <p:spPr>
          <a:xfrm>
            <a:off x="8542278" y="6461443"/>
            <a:ext cx="554384" cy="246221"/>
          </a:xfrm>
          <a:prstGeom prst="rect">
            <a:avLst/>
          </a:prstGeom>
          <a:noFill/>
        </p:spPr>
        <p:txBody>
          <a:bodyPr wrap="square" rtlCol="0">
            <a:spAutoFit/>
          </a:bodyPr>
          <a:lstStyle/>
          <a:p>
            <a:pPr algn="ctr"/>
            <a:fld id="{875C92BB-2E92-6941-93D8-CB3353C2DDF3}" type="slidenum">
              <a:rPr lang="en-US" sz="1000" b="1" smtClean="0">
                <a:solidFill>
                  <a:schemeClr val="tx1">
                    <a:lumMod val="75000"/>
                    <a:lumOff val="25000"/>
                  </a:schemeClr>
                </a:solidFill>
                <a:latin typeface="Arial Narrow" panose="020B0606020202030204" pitchFamily="34" charset="0"/>
              </a:rPr>
              <a:pPr algn="ctr"/>
              <a:t>‹#›</a:t>
            </a:fld>
            <a:endParaRPr lang="en-US" sz="1000" b="1" dirty="0">
              <a:solidFill>
                <a:schemeClr val="tx1">
                  <a:lumMod val="75000"/>
                  <a:lumOff val="25000"/>
                </a:schemeClr>
              </a:solidFill>
              <a:latin typeface="Arial Narrow" panose="020B0606020202030204" pitchFamily="34" charset="0"/>
            </a:endParaRPr>
          </a:p>
        </p:txBody>
      </p:sp>
      <p:sp>
        <p:nvSpPr>
          <p:cNvPr id="27" name="Title 22"/>
          <p:cNvSpPr>
            <a:spLocks noGrp="1"/>
          </p:cNvSpPr>
          <p:nvPr>
            <p:ph type="title"/>
          </p:nvPr>
        </p:nvSpPr>
        <p:spPr>
          <a:xfrm>
            <a:off x="228600" y="228600"/>
            <a:ext cx="8686800" cy="576214"/>
          </a:xfrm>
        </p:spPr>
        <p:txBody>
          <a:bodyPr>
            <a:normAutofit/>
          </a:bodyPr>
          <a:lstStyle>
            <a:lvl1pPr algn="l">
              <a:defRPr sz="3200" b="1">
                <a:solidFill>
                  <a:srgbClr val="898989"/>
                </a:solidFill>
                <a:latin typeface="+mj-lt"/>
                <a:cs typeface="Arial Black"/>
              </a:defRPr>
            </a:lvl1pPr>
          </a:lstStyle>
          <a:p>
            <a:r>
              <a:rPr lang="en-US" dirty="0"/>
              <a:t>Click to edit Master title style</a:t>
            </a:r>
          </a:p>
        </p:txBody>
      </p:sp>
      <p:sp>
        <p:nvSpPr>
          <p:cNvPr id="6" name="Text Placeholder 5"/>
          <p:cNvSpPr>
            <a:spLocks noGrp="1"/>
          </p:cNvSpPr>
          <p:nvPr>
            <p:ph type="body" sz="quarter" idx="11"/>
          </p:nvPr>
        </p:nvSpPr>
        <p:spPr>
          <a:xfrm>
            <a:off x="320040" y="820117"/>
            <a:ext cx="8595360" cy="498475"/>
          </a:xfrm>
        </p:spPr>
        <p:txBody>
          <a:bodyPr>
            <a:noAutofit/>
          </a:bodyPr>
          <a:lstStyle>
            <a:lvl1pPr marL="0" indent="0" algn="l">
              <a:buNone/>
              <a:defRPr sz="1600" b="0" i="0">
                <a:solidFill>
                  <a:schemeClr val="tx1"/>
                </a:solidFill>
                <a:latin typeface="+mn-lt"/>
                <a:cs typeface="Arial Narrow"/>
              </a:defRPr>
            </a:lvl1pPr>
            <a:lvl2pPr marL="457200" indent="0" algn="ctr">
              <a:buNone/>
              <a:defRPr sz="2400" b="1" i="1">
                <a:latin typeface="Arial Narrow"/>
                <a:cs typeface="Arial Narrow"/>
              </a:defRPr>
            </a:lvl2pPr>
            <a:lvl3pPr marL="914400" indent="0" algn="ctr">
              <a:buNone/>
              <a:defRPr sz="2400" b="1" i="1">
                <a:latin typeface="Arial Narrow"/>
                <a:cs typeface="Arial Narrow"/>
              </a:defRPr>
            </a:lvl3pPr>
            <a:lvl4pPr marL="1371600" indent="0" algn="ctr">
              <a:buNone/>
              <a:defRPr sz="2400" b="1" i="1">
                <a:latin typeface="Arial Narrow"/>
                <a:cs typeface="Arial Narrow"/>
              </a:defRPr>
            </a:lvl4pPr>
            <a:lvl5pPr marL="1828800" indent="0" algn="ctr">
              <a:buNone/>
              <a:defRPr sz="2400" b="1" i="1">
                <a:latin typeface="Arial Narrow"/>
                <a:cs typeface="Arial Narrow"/>
              </a:defRPr>
            </a:lvl5pPr>
          </a:lstStyle>
          <a:p>
            <a:pPr lvl="0"/>
            <a:r>
              <a:rPr lang="en-US" dirty="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434151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io Template">
    <p:spTree>
      <p:nvGrpSpPr>
        <p:cNvPr id="1" name=""/>
        <p:cNvGrpSpPr/>
        <p:nvPr/>
      </p:nvGrpSpPr>
      <p:grpSpPr>
        <a:xfrm>
          <a:off x="0" y="0"/>
          <a:ext cx="0" cy="0"/>
          <a:chOff x="0" y="0"/>
          <a:chExt cx="0" cy="0"/>
        </a:xfrm>
      </p:grpSpPr>
      <p:pic>
        <p:nvPicPr>
          <p:cNvPr id="15" name="Picture 14" descr="service-lines-graphic-orange.png"/>
          <p:cNvPicPr>
            <a:picLocks noChangeAspect="1"/>
          </p:cNvPicPr>
          <p:nvPr userDrawn="1"/>
        </p:nvPicPr>
        <p:blipFill rotWithShape="1">
          <a:blip r:embed="rId2"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artisticPhotocopy/>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632" t="1396"/>
          <a:stretch/>
        </p:blipFill>
        <p:spPr>
          <a:xfrm>
            <a:off x="-1" y="0"/>
            <a:ext cx="4312657" cy="6159500"/>
          </a:xfrm>
          <a:prstGeom prst="rect">
            <a:avLst/>
          </a:prstGeom>
        </p:spPr>
      </p:pic>
      <p:sp>
        <p:nvSpPr>
          <p:cNvPr id="22" name="Picture Placeholder 21"/>
          <p:cNvSpPr>
            <a:spLocks noGrp="1"/>
          </p:cNvSpPr>
          <p:nvPr>
            <p:ph type="pic" sz="quarter" idx="11"/>
          </p:nvPr>
        </p:nvSpPr>
        <p:spPr>
          <a:xfrm>
            <a:off x="395223" y="961675"/>
            <a:ext cx="2046287" cy="3063875"/>
          </a:xfrm>
        </p:spPr>
        <p:txBody>
          <a:bodyPr/>
          <a:lstStyle/>
          <a:p>
            <a:endParaRPr lang="en-US"/>
          </a:p>
        </p:txBody>
      </p:sp>
      <p:sp>
        <p:nvSpPr>
          <p:cNvPr id="3" name="Content Placeholder 2"/>
          <p:cNvSpPr>
            <a:spLocks noGrp="1"/>
          </p:cNvSpPr>
          <p:nvPr>
            <p:ph idx="1"/>
          </p:nvPr>
        </p:nvSpPr>
        <p:spPr>
          <a:xfrm>
            <a:off x="3149810" y="961675"/>
            <a:ext cx="5765590" cy="5011877"/>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2156" y="6438901"/>
            <a:ext cx="1064716" cy="311058"/>
          </a:xfrm>
          <a:prstGeom prst="rect">
            <a:avLst/>
          </a:prstGeom>
        </p:spPr>
      </p:pic>
      <p:sp>
        <p:nvSpPr>
          <p:cNvPr id="27" name="Title 22"/>
          <p:cNvSpPr>
            <a:spLocks noGrp="1"/>
          </p:cNvSpPr>
          <p:nvPr>
            <p:ph type="title"/>
          </p:nvPr>
        </p:nvSpPr>
        <p:spPr>
          <a:xfrm>
            <a:off x="228600" y="237987"/>
            <a:ext cx="8686800" cy="566827"/>
          </a:xfrm>
        </p:spPr>
        <p:txBody>
          <a:bodyPr>
            <a:normAutofit/>
          </a:bodyPr>
          <a:lstStyle>
            <a:lvl1pPr algn="l">
              <a:defRPr sz="3200" b="1">
                <a:solidFill>
                  <a:srgbClr val="898989"/>
                </a:solidFill>
                <a:latin typeface="+mj-lt"/>
                <a:cs typeface="Arial Black"/>
              </a:defRPr>
            </a:lvl1pPr>
          </a:lstStyle>
          <a:p>
            <a:r>
              <a:rPr lang="en-US" dirty="0"/>
              <a:t>Click to edit Master title style</a:t>
            </a:r>
          </a:p>
        </p:txBody>
      </p:sp>
      <p:sp>
        <p:nvSpPr>
          <p:cNvPr id="20" name="Round Same Side Corner Rectangle 19"/>
          <p:cNvSpPr/>
          <p:nvPr userDrawn="1"/>
        </p:nvSpPr>
        <p:spPr>
          <a:xfrm rot="10800000">
            <a:off x="395223" y="4025550"/>
            <a:ext cx="2047409" cy="735308"/>
          </a:xfrm>
          <a:prstGeom prst="round2SameRect">
            <a:avLst/>
          </a:prstGeom>
          <a:solidFill>
            <a:schemeClr val="bg1">
              <a:lumMod val="75000"/>
            </a:schemeClr>
          </a:solidFill>
          <a:ln w="127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userDrawn="1"/>
        </p:nvSpPr>
        <p:spPr>
          <a:xfrm>
            <a:off x="8705313" y="6476746"/>
            <a:ext cx="231793" cy="231793"/>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userDrawn="1"/>
        </p:nvSpPr>
        <p:spPr>
          <a:xfrm>
            <a:off x="8542278" y="6461443"/>
            <a:ext cx="554384" cy="246221"/>
          </a:xfrm>
          <a:prstGeom prst="rect">
            <a:avLst/>
          </a:prstGeom>
          <a:noFill/>
        </p:spPr>
        <p:txBody>
          <a:bodyPr wrap="square" rtlCol="0">
            <a:spAutoFit/>
          </a:bodyPr>
          <a:lstStyle/>
          <a:p>
            <a:pPr algn="ctr"/>
            <a:fld id="{875C92BB-2E92-6941-93D8-CB3353C2DDF3}" type="slidenum">
              <a:rPr lang="en-US" sz="1000" b="1" smtClean="0">
                <a:solidFill>
                  <a:schemeClr val="tx1">
                    <a:lumMod val="75000"/>
                    <a:lumOff val="25000"/>
                  </a:schemeClr>
                </a:solidFill>
                <a:latin typeface="Arial Narrow" panose="020B0606020202030204" pitchFamily="34" charset="0"/>
              </a:rPr>
              <a:pPr algn="ctr"/>
              <a:t>‹#›</a:t>
            </a:fld>
            <a:endParaRPr lang="en-US" sz="1000" b="1" dirty="0">
              <a:solidFill>
                <a:schemeClr val="tx1">
                  <a:lumMod val="75000"/>
                  <a:lumOff val="25000"/>
                </a:schemeClr>
              </a:solidFill>
              <a:latin typeface="Arial Narrow" panose="020B0606020202030204" pitchFamily="34" charset="0"/>
            </a:endParaRPr>
          </a:p>
        </p:txBody>
      </p:sp>
      <p:sp>
        <p:nvSpPr>
          <p:cNvPr id="29" name="Oval 28"/>
          <p:cNvSpPr/>
          <p:nvPr userDrawn="1"/>
        </p:nvSpPr>
        <p:spPr>
          <a:xfrm>
            <a:off x="560989" y="4102927"/>
            <a:ext cx="201019" cy="201019"/>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000" dirty="0"/>
              <a:t>E</a:t>
            </a:r>
          </a:p>
        </p:txBody>
      </p:sp>
      <p:sp>
        <p:nvSpPr>
          <p:cNvPr id="30" name="Oval 29"/>
          <p:cNvSpPr/>
          <p:nvPr userDrawn="1"/>
        </p:nvSpPr>
        <p:spPr>
          <a:xfrm>
            <a:off x="557335" y="4400627"/>
            <a:ext cx="201019" cy="201019"/>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000" dirty="0"/>
              <a:t>O</a:t>
            </a:r>
          </a:p>
        </p:txBody>
      </p:sp>
      <p:sp>
        <p:nvSpPr>
          <p:cNvPr id="10" name="Text Placeholder 9"/>
          <p:cNvSpPr>
            <a:spLocks noGrp="1"/>
          </p:cNvSpPr>
          <p:nvPr>
            <p:ph type="body" sz="quarter" idx="13" hasCustomPrompt="1"/>
          </p:nvPr>
        </p:nvSpPr>
        <p:spPr>
          <a:xfrm>
            <a:off x="796925" y="4127236"/>
            <a:ext cx="1739900" cy="152400"/>
          </a:xfrm>
        </p:spPr>
        <p:txBody>
          <a:bodyPr lIns="0" tIns="0" rIns="0" bIns="0">
            <a:noAutofit/>
          </a:bodyPr>
          <a:lstStyle>
            <a:lvl1pPr marL="0" indent="0">
              <a:lnSpc>
                <a:spcPct val="100000"/>
              </a:lnSpc>
              <a:buNone/>
              <a:defRPr sz="1000">
                <a:solidFill>
                  <a:schemeClr val="tx1"/>
                </a:solidFill>
              </a:defRPr>
            </a:lvl1pPr>
            <a:lvl2pPr>
              <a:defRPr sz="1000">
                <a:solidFill>
                  <a:srgbClr val="FFFFFF"/>
                </a:solidFill>
              </a:defRPr>
            </a:lvl2pPr>
            <a:lvl3pPr>
              <a:defRPr sz="1000">
                <a:solidFill>
                  <a:srgbClr val="FFFFFF"/>
                </a:solidFill>
              </a:defRPr>
            </a:lvl3pPr>
            <a:lvl4pPr>
              <a:defRPr sz="1000">
                <a:solidFill>
                  <a:srgbClr val="FFFFFF"/>
                </a:solidFill>
              </a:defRPr>
            </a:lvl4pPr>
            <a:lvl5pPr>
              <a:defRPr sz="1000">
                <a:solidFill>
                  <a:srgbClr val="FFFFFF"/>
                </a:solidFill>
              </a:defRPr>
            </a:lvl5pPr>
          </a:lstStyle>
          <a:p>
            <a:pPr lvl="0"/>
            <a:r>
              <a:rPr lang="en-US" dirty="0"/>
              <a:t>Click to edit email address</a:t>
            </a:r>
          </a:p>
        </p:txBody>
      </p:sp>
      <p:sp>
        <p:nvSpPr>
          <p:cNvPr id="32" name="Text Placeholder 9"/>
          <p:cNvSpPr>
            <a:spLocks noGrp="1"/>
          </p:cNvSpPr>
          <p:nvPr>
            <p:ph type="body" sz="quarter" idx="14" hasCustomPrompt="1"/>
          </p:nvPr>
        </p:nvSpPr>
        <p:spPr>
          <a:xfrm>
            <a:off x="796925" y="4424936"/>
            <a:ext cx="1739900" cy="152400"/>
          </a:xfrm>
        </p:spPr>
        <p:txBody>
          <a:bodyPr lIns="0" tIns="0" rIns="0" bIns="0">
            <a:noAutofit/>
          </a:bodyPr>
          <a:lstStyle>
            <a:lvl1pPr marL="0" indent="0">
              <a:lnSpc>
                <a:spcPct val="100000"/>
              </a:lnSpc>
              <a:buNone/>
              <a:defRPr sz="1000" baseline="0">
                <a:solidFill>
                  <a:schemeClr val="tx1"/>
                </a:solidFill>
              </a:defRPr>
            </a:lvl1pPr>
            <a:lvl2pPr>
              <a:defRPr sz="1000">
                <a:solidFill>
                  <a:srgbClr val="FFFFFF"/>
                </a:solidFill>
              </a:defRPr>
            </a:lvl2pPr>
            <a:lvl3pPr>
              <a:defRPr sz="1000">
                <a:solidFill>
                  <a:srgbClr val="FFFFFF"/>
                </a:solidFill>
              </a:defRPr>
            </a:lvl3pPr>
            <a:lvl4pPr>
              <a:defRPr sz="1000">
                <a:solidFill>
                  <a:srgbClr val="FFFFFF"/>
                </a:solidFill>
              </a:defRPr>
            </a:lvl4pPr>
            <a:lvl5pPr>
              <a:defRPr sz="1000">
                <a:solidFill>
                  <a:srgbClr val="FFFFFF"/>
                </a:solidFill>
              </a:defRPr>
            </a:lvl5pPr>
          </a:lstStyle>
          <a:p>
            <a:pPr lvl="0"/>
            <a:r>
              <a:rPr lang="en-US" dirty="0"/>
              <a:t>Click to edit main number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480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rvices Template">
    <p:spTree>
      <p:nvGrpSpPr>
        <p:cNvPr id="1" name=""/>
        <p:cNvGrpSpPr/>
        <p:nvPr/>
      </p:nvGrpSpPr>
      <p:grpSpPr>
        <a:xfrm>
          <a:off x="0" y="0"/>
          <a:ext cx="0" cy="0"/>
          <a:chOff x="0" y="0"/>
          <a:chExt cx="0" cy="0"/>
        </a:xfrm>
      </p:grpSpPr>
      <p:pic>
        <p:nvPicPr>
          <p:cNvPr id="9" name="Picture 8" descr="service-lines-graphic-orange.png"/>
          <p:cNvPicPr>
            <a:picLocks noChangeAspect="1"/>
          </p:cNvPicPr>
          <p:nvPr userDrawn="1"/>
        </p:nvPicPr>
        <p:blipFill rotWithShape="1">
          <a:blip r:embed="rId2"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artisticPhotocopy/>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632" t="1396"/>
          <a:stretch/>
        </p:blipFill>
        <p:spPr>
          <a:xfrm>
            <a:off x="-1" y="0"/>
            <a:ext cx="4312657" cy="6159500"/>
          </a:xfrm>
          <a:prstGeom prst="rect">
            <a:avLst/>
          </a:prstGeom>
        </p:spPr>
      </p:pic>
      <p:sp>
        <p:nvSpPr>
          <p:cNvPr id="6" name="Picture Placeholder 5"/>
          <p:cNvSpPr>
            <a:spLocks noGrp="1"/>
          </p:cNvSpPr>
          <p:nvPr>
            <p:ph type="pic" sz="quarter" idx="10"/>
          </p:nvPr>
        </p:nvSpPr>
        <p:spPr>
          <a:xfrm>
            <a:off x="228600" y="967662"/>
            <a:ext cx="3622675" cy="4351339"/>
          </a:xfrm>
        </p:spPr>
        <p:txBody>
          <a:bodyPr/>
          <a:lstStyle/>
          <a:p>
            <a:endParaRPr lang="en-US"/>
          </a:p>
        </p:txBody>
      </p:sp>
      <p:sp>
        <p:nvSpPr>
          <p:cNvPr id="4" name="Content Placeholder 3"/>
          <p:cNvSpPr>
            <a:spLocks noGrp="1"/>
          </p:cNvSpPr>
          <p:nvPr>
            <p:ph sz="half" idx="2"/>
          </p:nvPr>
        </p:nvSpPr>
        <p:spPr>
          <a:xfrm>
            <a:off x="4312656" y="967663"/>
            <a:ext cx="4602744" cy="4351338"/>
          </a:xfrm>
        </p:spPr>
        <p:txBody>
          <a:bodyPr/>
          <a:lstStyle>
            <a:lvl1pPr>
              <a:defRPr sz="1800">
                <a:latin typeface="Arial Narrow"/>
                <a:cs typeface="Arial Narrow"/>
              </a:defRPr>
            </a:lvl1pPr>
            <a:lvl2pPr>
              <a:defRPr sz="1600">
                <a:latin typeface="Arial Narrow"/>
                <a:cs typeface="Arial Narrow"/>
              </a:defRPr>
            </a:lvl2pPr>
            <a:lvl3pPr>
              <a:defRPr sz="1400">
                <a:latin typeface="Arial Narrow"/>
                <a:cs typeface="Arial Narrow"/>
              </a:defRPr>
            </a:lvl3pPr>
            <a:lvl4pPr>
              <a:defRPr sz="1200">
                <a:latin typeface="Arial Narrow"/>
                <a:cs typeface="Arial Narrow"/>
              </a:defRPr>
            </a:lvl4pPr>
            <a:lvl5pPr>
              <a:defRPr sz="1200">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2156" y="6438901"/>
            <a:ext cx="1064716" cy="311058"/>
          </a:xfrm>
          <a:prstGeom prst="rect">
            <a:avLst/>
          </a:prstGeom>
        </p:spPr>
      </p:pic>
      <p:sp>
        <p:nvSpPr>
          <p:cNvPr id="29" name="Title 22"/>
          <p:cNvSpPr>
            <a:spLocks noGrp="1"/>
          </p:cNvSpPr>
          <p:nvPr>
            <p:ph type="title"/>
          </p:nvPr>
        </p:nvSpPr>
        <p:spPr>
          <a:xfrm>
            <a:off x="228600" y="228600"/>
            <a:ext cx="8686800" cy="576214"/>
          </a:xfrm>
        </p:spPr>
        <p:txBody>
          <a:bodyPr>
            <a:normAutofit/>
          </a:bodyPr>
          <a:lstStyle>
            <a:lvl1pPr algn="l">
              <a:defRPr sz="3200" b="1">
                <a:solidFill>
                  <a:srgbClr val="898989"/>
                </a:solidFill>
                <a:latin typeface="+mj-lt"/>
                <a:cs typeface="Arial Black"/>
              </a:defRPr>
            </a:lvl1pPr>
          </a:lstStyle>
          <a:p>
            <a:r>
              <a:rPr lang="en-US" dirty="0"/>
              <a:t>Click to edit Master title style</a:t>
            </a:r>
          </a:p>
        </p:txBody>
      </p:sp>
      <p:sp>
        <p:nvSpPr>
          <p:cNvPr id="25" name="Oval 24"/>
          <p:cNvSpPr/>
          <p:nvPr userDrawn="1"/>
        </p:nvSpPr>
        <p:spPr>
          <a:xfrm>
            <a:off x="8705313" y="6476746"/>
            <a:ext cx="231793" cy="231793"/>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userDrawn="1"/>
        </p:nvSpPr>
        <p:spPr>
          <a:xfrm>
            <a:off x="8542278" y="6461443"/>
            <a:ext cx="554384" cy="246221"/>
          </a:xfrm>
          <a:prstGeom prst="rect">
            <a:avLst/>
          </a:prstGeom>
          <a:noFill/>
        </p:spPr>
        <p:txBody>
          <a:bodyPr wrap="square" rtlCol="0">
            <a:spAutoFit/>
          </a:bodyPr>
          <a:lstStyle/>
          <a:p>
            <a:pPr algn="ctr"/>
            <a:fld id="{875C92BB-2E92-6941-93D8-CB3353C2DDF3}" type="slidenum">
              <a:rPr lang="en-US" sz="1000" b="1" smtClean="0">
                <a:solidFill>
                  <a:schemeClr val="tx1">
                    <a:lumMod val="75000"/>
                    <a:lumOff val="25000"/>
                  </a:schemeClr>
                </a:solidFill>
                <a:latin typeface="Arial Narrow" panose="020B0606020202030204" pitchFamily="34" charset="0"/>
              </a:rPr>
              <a:pPr algn="ctr"/>
              <a:t>‹#›</a:t>
            </a:fld>
            <a:endParaRPr lang="en-US" sz="1000" b="1"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409698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mparison">
    <p:spTree>
      <p:nvGrpSpPr>
        <p:cNvPr id="1" name=""/>
        <p:cNvGrpSpPr/>
        <p:nvPr/>
      </p:nvGrpSpPr>
      <p:grpSpPr>
        <a:xfrm>
          <a:off x="0" y="0"/>
          <a:ext cx="0" cy="0"/>
          <a:chOff x="0" y="0"/>
          <a:chExt cx="0" cy="0"/>
        </a:xfrm>
      </p:grpSpPr>
      <p:pic>
        <p:nvPicPr>
          <p:cNvPr id="11" name="Picture 10" descr="service-lines-graphic-orange.png"/>
          <p:cNvPicPr>
            <a:picLocks noChangeAspect="1"/>
          </p:cNvPicPr>
          <p:nvPr userDrawn="1"/>
        </p:nvPicPr>
        <p:blipFill rotWithShape="1">
          <a:blip r:embed="rId2"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artisticPhotocopy/>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632" t="1396"/>
          <a:stretch/>
        </p:blipFill>
        <p:spPr>
          <a:xfrm>
            <a:off x="-1" y="0"/>
            <a:ext cx="4312657" cy="6159500"/>
          </a:xfrm>
          <a:prstGeom prst="rect">
            <a:avLst/>
          </a:prstGeom>
        </p:spPr>
      </p:pic>
      <p:sp>
        <p:nvSpPr>
          <p:cNvPr id="2" name="Title 1"/>
          <p:cNvSpPr>
            <a:spLocks noGrp="1"/>
          </p:cNvSpPr>
          <p:nvPr>
            <p:ph type="title"/>
          </p:nvPr>
        </p:nvSpPr>
        <p:spPr>
          <a:xfrm>
            <a:off x="228600" y="228601"/>
            <a:ext cx="8686800" cy="576214"/>
          </a:xfrm>
        </p:spPr>
        <p:txBody>
          <a:bodyPr>
            <a:normAutofit/>
          </a:bodyPr>
          <a:lstStyle>
            <a:lvl1pPr algn="l">
              <a:defRPr sz="3200" b="1">
                <a:solidFill>
                  <a:srgbClr val="898989"/>
                </a:solidFill>
                <a:latin typeface="+mj-lt"/>
                <a:cs typeface="Arial Black"/>
              </a:defRPr>
            </a:lvl1pPr>
          </a:lstStyle>
          <a:p>
            <a:r>
              <a:rPr lang="en-US" dirty="0"/>
              <a:t>Click to edit Master title style</a:t>
            </a:r>
          </a:p>
        </p:txBody>
      </p:sp>
      <p:sp>
        <p:nvSpPr>
          <p:cNvPr id="3" name="Text Placeholder 2"/>
          <p:cNvSpPr>
            <a:spLocks noGrp="1"/>
          </p:cNvSpPr>
          <p:nvPr>
            <p:ph type="body" idx="1"/>
          </p:nvPr>
        </p:nvSpPr>
        <p:spPr>
          <a:xfrm>
            <a:off x="228599" y="979118"/>
            <a:ext cx="4166937" cy="823912"/>
          </a:xfrm>
        </p:spPr>
        <p:txBody>
          <a:bodyPr anchor="b"/>
          <a:lstStyle>
            <a:lvl1pPr marL="0" indent="0">
              <a:buNone/>
              <a:defRPr sz="24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599" y="1806764"/>
            <a:ext cx="4166937" cy="3684588"/>
          </a:xfrm>
        </p:spPr>
        <p:txBody>
          <a:bodyPr/>
          <a:lstStyle>
            <a:lvl1pPr>
              <a:defRPr sz="1800">
                <a:latin typeface="Arial Narrow"/>
                <a:cs typeface="Arial Narrow"/>
              </a:defRPr>
            </a:lvl1pPr>
            <a:lvl2pPr>
              <a:defRPr sz="1600">
                <a:latin typeface="Arial Narrow"/>
                <a:cs typeface="Arial Narrow"/>
              </a:defRPr>
            </a:lvl2pPr>
            <a:lvl3pPr>
              <a:defRPr sz="1400">
                <a:latin typeface="Arial Narrow"/>
                <a:cs typeface="Arial Narrow"/>
              </a:defRPr>
            </a:lvl3pPr>
            <a:lvl4pPr>
              <a:defRPr sz="1200">
                <a:latin typeface="Arial Narrow"/>
                <a:cs typeface="Arial Narrow"/>
              </a:defRPr>
            </a:lvl4pPr>
            <a:lvl5pPr>
              <a:defRPr sz="1200">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48462" y="979118"/>
            <a:ext cx="4166938" cy="823912"/>
          </a:xfrm>
        </p:spPr>
        <p:txBody>
          <a:bodyPr anchor="b"/>
          <a:lstStyle>
            <a:lvl1pPr marL="0" indent="0">
              <a:buNone/>
              <a:defRPr sz="24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48462" y="1806764"/>
            <a:ext cx="4166938" cy="3684588"/>
          </a:xfrm>
        </p:spPr>
        <p:txBody>
          <a:bodyPr/>
          <a:lstStyle>
            <a:lvl1pPr>
              <a:defRPr sz="1800">
                <a:latin typeface="Arial Narrow"/>
                <a:cs typeface="Arial Narrow"/>
              </a:defRPr>
            </a:lvl1pPr>
            <a:lvl2pPr>
              <a:defRPr sz="1600">
                <a:latin typeface="Arial Narrow"/>
                <a:cs typeface="Arial Narrow"/>
              </a:defRPr>
            </a:lvl2pPr>
            <a:lvl3pPr>
              <a:defRPr sz="1400">
                <a:latin typeface="Arial Narrow"/>
                <a:cs typeface="Arial Narrow"/>
              </a:defRPr>
            </a:lvl3pPr>
            <a:lvl4pPr>
              <a:defRPr sz="1200">
                <a:latin typeface="Arial Narrow"/>
                <a:cs typeface="Arial Narrow"/>
              </a:defRPr>
            </a:lvl4pPr>
            <a:lvl5pPr>
              <a:defRPr sz="1200">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2156" y="6438901"/>
            <a:ext cx="1064716" cy="311058"/>
          </a:xfrm>
          <a:prstGeom prst="rect">
            <a:avLst/>
          </a:prstGeom>
        </p:spPr>
      </p:pic>
      <p:sp>
        <p:nvSpPr>
          <p:cNvPr id="26" name="Oval 25"/>
          <p:cNvSpPr/>
          <p:nvPr userDrawn="1"/>
        </p:nvSpPr>
        <p:spPr>
          <a:xfrm>
            <a:off x="8705313" y="6476746"/>
            <a:ext cx="231793" cy="231793"/>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8542278" y="6461443"/>
            <a:ext cx="554384" cy="246221"/>
          </a:xfrm>
          <a:prstGeom prst="rect">
            <a:avLst/>
          </a:prstGeom>
          <a:noFill/>
        </p:spPr>
        <p:txBody>
          <a:bodyPr wrap="square" rtlCol="0">
            <a:spAutoFit/>
          </a:bodyPr>
          <a:lstStyle/>
          <a:p>
            <a:pPr algn="ctr"/>
            <a:fld id="{875C92BB-2E92-6941-93D8-CB3353C2DDF3}" type="slidenum">
              <a:rPr lang="en-US" sz="1000" b="1" smtClean="0">
                <a:solidFill>
                  <a:schemeClr val="tx1">
                    <a:lumMod val="75000"/>
                    <a:lumOff val="25000"/>
                  </a:schemeClr>
                </a:solidFill>
                <a:latin typeface="Arial Narrow" panose="020B0606020202030204" pitchFamily="34" charset="0"/>
              </a:rPr>
              <a:pPr algn="ctr"/>
              <a:t>‹#›</a:t>
            </a:fld>
            <a:endParaRPr lang="en-US" sz="1000" b="1"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5360530"/>
      </p:ext>
    </p:extLst>
  </p:cSld>
  <p:clrMapOvr>
    <a:masterClrMapping/>
  </p:clrMapOvr>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pic>
        <p:nvPicPr>
          <p:cNvPr id="6" name="Picture 5" descr="service-lines-graphic-orange.png"/>
          <p:cNvPicPr>
            <a:picLocks noChangeAspect="1"/>
          </p:cNvPicPr>
          <p:nvPr userDrawn="1"/>
        </p:nvPicPr>
        <p:blipFill rotWithShape="1">
          <a:blip r:embed="rId2"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artisticPhotocopy/>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632" t="1396"/>
          <a:stretch/>
        </p:blipFill>
        <p:spPr>
          <a:xfrm>
            <a:off x="-1" y="0"/>
            <a:ext cx="4312657" cy="6159500"/>
          </a:xfrm>
          <a:prstGeom prst="rect">
            <a:avLst/>
          </a:prstGeom>
        </p:spPr>
      </p:pic>
      <p:sp>
        <p:nvSpPr>
          <p:cNvPr id="2" name="Title 1"/>
          <p:cNvSpPr>
            <a:spLocks noGrp="1"/>
          </p:cNvSpPr>
          <p:nvPr>
            <p:ph type="title"/>
          </p:nvPr>
        </p:nvSpPr>
        <p:spPr>
          <a:xfrm>
            <a:off x="228600" y="228601"/>
            <a:ext cx="8686800" cy="576214"/>
          </a:xfrm>
        </p:spPr>
        <p:txBody>
          <a:bodyPr>
            <a:normAutofit/>
          </a:bodyPr>
          <a:lstStyle>
            <a:lvl1pPr algn="l">
              <a:defRPr sz="3200" b="1">
                <a:solidFill>
                  <a:srgbClr val="898989"/>
                </a:solidFill>
                <a:latin typeface="+mj-lt"/>
                <a:cs typeface="Arial Black"/>
              </a:defRPr>
            </a:lvl1pPr>
          </a:lstStyle>
          <a:p>
            <a:r>
              <a:rPr lang="en-US" dirty="0"/>
              <a:t>Click to edit Master title style</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2156" y="6438901"/>
            <a:ext cx="1064716" cy="311058"/>
          </a:xfrm>
          <a:prstGeom prst="rect">
            <a:avLst/>
          </a:prstGeom>
        </p:spPr>
      </p:pic>
      <p:sp>
        <p:nvSpPr>
          <p:cNvPr id="22" name="Oval 21"/>
          <p:cNvSpPr/>
          <p:nvPr userDrawn="1"/>
        </p:nvSpPr>
        <p:spPr>
          <a:xfrm>
            <a:off x="8705313" y="6476746"/>
            <a:ext cx="231793" cy="231793"/>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userDrawn="1"/>
        </p:nvSpPr>
        <p:spPr>
          <a:xfrm>
            <a:off x="8542278" y="6461443"/>
            <a:ext cx="554384" cy="246221"/>
          </a:xfrm>
          <a:prstGeom prst="rect">
            <a:avLst/>
          </a:prstGeom>
          <a:noFill/>
        </p:spPr>
        <p:txBody>
          <a:bodyPr wrap="square" rtlCol="0">
            <a:spAutoFit/>
          </a:bodyPr>
          <a:lstStyle/>
          <a:p>
            <a:pPr algn="ctr"/>
            <a:fld id="{875C92BB-2E92-6941-93D8-CB3353C2DDF3}" type="slidenum">
              <a:rPr lang="en-US" sz="1000" b="1" smtClean="0">
                <a:solidFill>
                  <a:schemeClr val="tx1">
                    <a:lumMod val="75000"/>
                    <a:lumOff val="25000"/>
                  </a:schemeClr>
                </a:solidFill>
                <a:latin typeface="Arial Narrow" panose="020B0606020202030204" pitchFamily="34" charset="0"/>
              </a:rPr>
              <a:pPr algn="ctr"/>
              <a:t>‹#›</a:t>
            </a:fld>
            <a:endParaRPr lang="en-US" sz="1000" b="1"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484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spTree>
      <p:nvGrpSpPr>
        <p:cNvPr id="1" name=""/>
        <p:cNvGrpSpPr/>
        <p:nvPr/>
      </p:nvGrpSpPr>
      <p:grpSpPr>
        <a:xfrm>
          <a:off x="0" y="0"/>
          <a:ext cx="0" cy="0"/>
          <a:chOff x="0" y="0"/>
          <a:chExt cx="0" cy="0"/>
        </a:xfrm>
      </p:grpSpPr>
      <p:pic>
        <p:nvPicPr>
          <p:cNvPr id="5" name="Picture 4" descr="service-lines-graphic-orange.png"/>
          <p:cNvPicPr>
            <a:picLocks noChangeAspect="1"/>
          </p:cNvPicPr>
          <p:nvPr userDrawn="1"/>
        </p:nvPicPr>
        <p:blipFill rotWithShape="1">
          <a:blip r:embed="rId2"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artisticPhotocopy/>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632" t="1396"/>
          <a:stretch/>
        </p:blipFill>
        <p:spPr>
          <a:xfrm>
            <a:off x="-1" y="0"/>
            <a:ext cx="4312657" cy="615950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2156" y="6438901"/>
            <a:ext cx="1064716" cy="311058"/>
          </a:xfrm>
          <a:prstGeom prst="rect">
            <a:avLst/>
          </a:prstGeom>
        </p:spPr>
      </p:pic>
      <p:sp>
        <p:nvSpPr>
          <p:cNvPr id="21" name="Oval 20"/>
          <p:cNvSpPr/>
          <p:nvPr userDrawn="1"/>
        </p:nvSpPr>
        <p:spPr>
          <a:xfrm>
            <a:off x="8705313" y="6476746"/>
            <a:ext cx="231793" cy="231793"/>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userDrawn="1"/>
        </p:nvSpPr>
        <p:spPr>
          <a:xfrm>
            <a:off x="8542278" y="6461443"/>
            <a:ext cx="554384" cy="246221"/>
          </a:xfrm>
          <a:prstGeom prst="rect">
            <a:avLst/>
          </a:prstGeom>
          <a:noFill/>
        </p:spPr>
        <p:txBody>
          <a:bodyPr wrap="square" rtlCol="0">
            <a:spAutoFit/>
          </a:bodyPr>
          <a:lstStyle/>
          <a:p>
            <a:pPr algn="ctr"/>
            <a:fld id="{875C92BB-2E92-6941-93D8-CB3353C2DDF3}" type="slidenum">
              <a:rPr lang="en-US" sz="1000" b="1" smtClean="0">
                <a:solidFill>
                  <a:schemeClr val="tx1">
                    <a:lumMod val="75000"/>
                    <a:lumOff val="25000"/>
                  </a:schemeClr>
                </a:solidFill>
                <a:latin typeface="Arial Narrow" panose="020B0606020202030204" pitchFamily="34" charset="0"/>
              </a:rPr>
              <a:pPr algn="ctr"/>
              <a:t>‹#›</a:t>
            </a:fld>
            <a:endParaRPr lang="en-US" sz="1000" b="1"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728011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emf"/><Relationship Id="rId21" Type="http://schemas.openxmlformats.org/officeDocument/2006/relationships/image" Target="../media/image3.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rot="5400000">
            <a:off x="8426563" y="1056012"/>
            <a:ext cx="1057167" cy="184666"/>
          </a:xfrm>
          <a:prstGeom prst="rect">
            <a:avLst/>
          </a:prstGeom>
          <a:noFill/>
          <a:ln>
            <a:noFill/>
          </a:ln>
        </p:spPr>
        <p:txBody>
          <a:bodyPr wrap="square" rtlCol="0">
            <a:spAutoFit/>
          </a:bodyPr>
          <a:lstStyle/>
          <a:p>
            <a:pPr algn="ctr"/>
            <a:r>
              <a:rPr lang="en-US" sz="600" dirty="0">
                <a:solidFill>
                  <a:schemeClr val="bg1">
                    <a:lumMod val="75000"/>
                  </a:schemeClr>
                </a:solidFill>
                <a:latin typeface="Arial Narrow" panose="020B0606020202030204" pitchFamily="34" charset="0"/>
              </a:rPr>
              <a:t>© 2016 All Rights Reserved</a:t>
            </a:r>
          </a:p>
        </p:txBody>
      </p:sp>
      <p:sp>
        <p:nvSpPr>
          <p:cNvPr id="8" name="Rectangle 7"/>
          <p:cNvSpPr/>
          <p:nvPr userDrawn="1"/>
        </p:nvSpPr>
        <p:spPr>
          <a:xfrm>
            <a:off x="0" y="6336254"/>
            <a:ext cx="9144000" cy="53788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1317625" y="6457444"/>
            <a:ext cx="6508751" cy="246221"/>
            <a:chOff x="228600" y="6457444"/>
            <a:chExt cx="6508751" cy="246221"/>
          </a:xfrm>
        </p:grpSpPr>
        <p:grpSp>
          <p:nvGrpSpPr>
            <p:cNvPr id="10" name="Group 9"/>
            <p:cNvGrpSpPr/>
            <p:nvPr userDrawn="1"/>
          </p:nvGrpSpPr>
          <p:grpSpPr>
            <a:xfrm>
              <a:off x="6337167" y="6503980"/>
              <a:ext cx="400184" cy="143564"/>
              <a:chOff x="5346566" y="5799130"/>
              <a:chExt cx="663841" cy="238150"/>
            </a:xfrm>
          </p:grpSpPr>
          <p:pic>
            <p:nvPicPr>
              <p:cNvPr id="14" name="Picture 13"/>
              <p:cNvPicPr>
                <a:picLocks noChangeAspect="1"/>
              </p:cNvPicPr>
              <p:nvPr userDrawn="1"/>
            </p:nvPicPr>
            <p:blipFill>
              <a:blip r:embed="rId19" cstate="print"/>
              <a:stretch>
                <a:fillRect/>
              </a:stretch>
            </p:blipFill>
            <p:spPr>
              <a:xfrm>
                <a:off x="5622915" y="5837857"/>
                <a:ext cx="243029" cy="198842"/>
              </a:xfrm>
              <a:prstGeom prst="rect">
                <a:avLst/>
              </a:prstGeom>
            </p:spPr>
          </p:pic>
          <p:pic>
            <p:nvPicPr>
              <p:cNvPr id="15" name="Picture 14"/>
              <p:cNvPicPr>
                <a:picLocks noChangeAspect="1"/>
              </p:cNvPicPr>
              <p:nvPr userDrawn="1"/>
            </p:nvPicPr>
            <p:blipFill>
              <a:blip r:embed="rId20" cstate="print"/>
              <a:stretch>
                <a:fillRect/>
              </a:stretch>
            </p:blipFill>
            <p:spPr>
              <a:xfrm>
                <a:off x="5346566" y="5799130"/>
                <a:ext cx="240928" cy="230676"/>
              </a:xfrm>
              <a:prstGeom prst="rect">
                <a:avLst/>
              </a:prstGeom>
            </p:spPr>
          </p:pic>
          <p:pic>
            <p:nvPicPr>
              <p:cNvPr id="16" name="Picture 15"/>
              <p:cNvPicPr>
                <a:picLocks noChangeAspect="1"/>
              </p:cNvPicPr>
              <p:nvPr userDrawn="1"/>
            </p:nvPicPr>
            <p:blipFill>
              <a:blip r:embed="rId21" cstate="print"/>
              <a:stretch>
                <a:fillRect/>
              </a:stretch>
            </p:blipFill>
            <p:spPr>
              <a:xfrm>
                <a:off x="5886564" y="5811380"/>
                <a:ext cx="123843" cy="225900"/>
              </a:xfrm>
              <a:prstGeom prst="rect">
                <a:avLst/>
              </a:prstGeom>
            </p:spPr>
          </p:pic>
        </p:grpSp>
        <p:sp>
          <p:nvSpPr>
            <p:cNvPr id="11" name="TextBox 10"/>
            <p:cNvSpPr txBox="1"/>
            <p:nvPr userDrawn="1"/>
          </p:nvSpPr>
          <p:spPr>
            <a:xfrm>
              <a:off x="228600" y="6457444"/>
              <a:ext cx="6334759" cy="246221"/>
            </a:xfrm>
            <a:prstGeom prst="rect">
              <a:avLst/>
            </a:prstGeom>
            <a:noFill/>
          </p:spPr>
          <p:txBody>
            <a:bodyPr wrap="square" rtlCol="0">
              <a:spAutoFit/>
            </a:bodyPr>
            <a:lstStyle/>
            <a:p>
              <a:r>
                <a:rPr lang="en-US" sz="1000" dirty="0">
                  <a:solidFill>
                    <a:schemeClr val="bg1"/>
                  </a:solidFill>
                  <a:latin typeface="Arial Narrow" panose="020B0606020202030204" pitchFamily="34" charset="0"/>
                </a:rPr>
                <a:t>451 Hungerford Drive, 4</a:t>
              </a:r>
              <a:r>
                <a:rPr lang="en-US" sz="1000" baseline="30000" dirty="0">
                  <a:solidFill>
                    <a:schemeClr val="bg1"/>
                  </a:solidFill>
                  <a:latin typeface="Arial Narrow" panose="020B0606020202030204" pitchFamily="34" charset="0"/>
                </a:rPr>
                <a:t>th</a:t>
              </a:r>
              <a:r>
                <a:rPr lang="en-US" sz="1000" dirty="0">
                  <a:solidFill>
                    <a:schemeClr val="bg1"/>
                  </a:solidFill>
                  <a:latin typeface="Arial Narrow" panose="020B0606020202030204" pitchFamily="34" charset="0"/>
                </a:rPr>
                <a:t> Floor | Rockville, Maryland  20850 | </a:t>
              </a:r>
              <a:r>
                <a:rPr lang="en-US" sz="1000" dirty="0" err="1">
                  <a:solidFill>
                    <a:schemeClr val="bg1"/>
                  </a:solidFill>
                  <a:latin typeface="Arial Narrow" panose="020B0606020202030204" pitchFamily="34" charset="0"/>
                </a:rPr>
                <a:t>www.nikasolutions.com</a:t>
              </a:r>
              <a:r>
                <a:rPr lang="en-US" sz="1000" baseline="0" dirty="0">
                  <a:solidFill>
                    <a:schemeClr val="bg1"/>
                  </a:solidFill>
                  <a:latin typeface="Arial Narrow" panose="020B0606020202030204" pitchFamily="34" charset="0"/>
                </a:rPr>
                <a:t> | </a:t>
              </a:r>
              <a:r>
                <a:rPr lang="en-US" sz="1000" dirty="0">
                  <a:solidFill>
                    <a:schemeClr val="bg1"/>
                  </a:solidFill>
                  <a:latin typeface="Arial Narrow" panose="020B0606020202030204" pitchFamily="34" charset="0"/>
                </a:rPr>
                <a:t> </a:t>
              </a:r>
              <a:r>
                <a:rPr lang="en-US" sz="1000" baseline="0" dirty="0">
                  <a:solidFill>
                    <a:schemeClr val="bg1"/>
                  </a:solidFill>
                  <a:latin typeface="Arial Narrow" panose="020B0606020202030204" pitchFamily="34" charset="0"/>
                </a:rPr>
                <a:t>   </a:t>
              </a:r>
              <a:r>
                <a:rPr lang="en-US" sz="1000" dirty="0">
                  <a:solidFill>
                    <a:schemeClr val="bg1"/>
                  </a:solidFill>
                  <a:latin typeface="Arial Narrow" panose="020B0606020202030204" pitchFamily="34" charset="0"/>
                </a:rPr>
                <a:t>     301.770.3520 |          301.770.3521 | </a:t>
              </a:r>
            </a:p>
          </p:txBody>
        </p:sp>
        <p:sp>
          <p:nvSpPr>
            <p:cNvPr id="12" name="Oval 11"/>
            <p:cNvSpPr/>
            <p:nvPr userDrawn="1"/>
          </p:nvSpPr>
          <p:spPr>
            <a:xfrm>
              <a:off x="4361123" y="6480045"/>
              <a:ext cx="201019" cy="201019"/>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000" dirty="0"/>
                <a:t>O</a:t>
              </a:r>
            </a:p>
          </p:txBody>
        </p:sp>
        <p:sp>
          <p:nvSpPr>
            <p:cNvPr id="13" name="Oval 12"/>
            <p:cNvSpPr/>
            <p:nvPr userDrawn="1"/>
          </p:nvSpPr>
          <p:spPr>
            <a:xfrm>
              <a:off x="5332673" y="6480045"/>
              <a:ext cx="201019" cy="2010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000" dirty="0">
                  <a:solidFill>
                    <a:schemeClr val="tx1">
                      <a:lumMod val="75000"/>
                      <a:lumOff val="25000"/>
                    </a:schemeClr>
                  </a:solidFill>
                </a:rPr>
                <a:t>F</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1249163"/>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image" Target="../media/image39.jpeg"/><Relationship Id="rId6" Type="http://schemas.openxmlformats.org/officeDocument/2006/relationships/image" Target="../media/image40.gif"/><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9" Type="http://schemas.openxmlformats.org/officeDocument/2006/relationships/image" Target="../media/image47.gif"/><Relationship Id="rId20" Type="http://schemas.openxmlformats.org/officeDocument/2006/relationships/image" Target="../media/image58.gif"/><Relationship Id="rId21" Type="http://schemas.openxmlformats.org/officeDocument/2006/relationships/image" Target="../media/image59.gif"/><Relationship Id="rId22" Type="http://schemas.openxmlformats.org/officeDocument/2006/relationships/image" Target="../media/image60.jpeg"/><Relationship Id="rId23" Type="http://schemas.openxmlformats.org/officeDocument/2006/relationships/image" Target="../media/image61.png"/><Relationship Id="rId24" Type="http://schemas.openxmlformats.org/officeDocument/2006/relationships/image" Target="../media/image62.jpeg"/><Relationship Id="rId25" Type="http://schemas.openxmlformats.org/officeDocument/2006/relationships/image" Target="../media/image63.png"/><Relationship Id="rId26" Type="http://schemas.openxmlformats.org/officeDocument/2006/relationships/image" Target="../media/image64.png"/><Relationship Id="rId27" Type="http://schemas.openxmlformats.org/officeDocument/2006/relationships/image" Target="../media/image65.jpeg"/><Relationship Id="rId28" Type="http://schemas.openxmlformats.org/officeDocument/2006/relationships/image" Target="../media/image66.png"/><Relationship Id="rId29" Type="http://schemas.openxmlformats.org/officeDocument/2006/relationships/image" Target="../media/image67.png"/><Relationship Id="rId30" Type="http://schemas.openxmlformats.org/officeDocument/2006/relationships/image" Target="../media/image68.jpeg"/><Relationship Id="rId10" Type="http://schemas.openxmlformats.org/officeDocument/2006/relationships/image" Target="../media/image48.jpeg"/><Relationship Id="rId11" Type="http://schemas.openxmlformats.org/officeDocument/2006/relationships/image" Target="../media/image49.jpeg"/><Relationship Id="rId12" Type="http://schemas.openxmlformats.org/officeDocument/2006/relationships/image" Target="../media/image50.jpeg"/><Relationship Id="rId13" Type="http://schemas.openxmlformats.org/officeDocument/2006/relationships/image" Target="../media/image51.gif"/><Relationship Id="rId14" Type="http://schemas.openxmlformats.org/officeDocument/2006/relationships/image" Target="../media/image52.png"/><Relationship Id="rId15" Type="http://schemas.openxmlformats.org/officeDocument/2006/relationships/image" Target="../media/image53.jpeg"/><Relationship Id="rId16" Type="http://schemas.openxmlformats.org/officeDocument/2006/relationships/image" Target="../media/image54.jpeg"/><Relationship Id="rId17" Type="http://schemas.openxmlformats.org/officeDocument/2006/relationships/image" Target="../media/image55.gif"/><Relationship Id="rId18" Type="http://schemas.openxmlformats.org/officeDocument/2006/relationships/image" Target="../media/image56.jpeg"/><Relationship Id="rId19" Type="http://schemas.openxmlformats.org/officeDocument/2006/relationships/image" Target="../media/image57.png"/><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jpeg"/><Relationship Id="rId8" Type="http://schemas.openxmlformats.org/officeDocument/2006/relationships/image" Target="../media/image46.gif"/></Relationships>
</file>

<file path=ppt/slides/_rels/slide15.xml.rels><?xml version="1.0" encoding="UTF-8" standalone="yes"?>
<Relationships xmlns="http://schemas.openxmlformats.org/package/2006/relationships"><Relationship Id="rId9" Type="http://schemas.openxmlformats.org/officeDocument/2006/relationships/image" Target="../media/image57.png"/><Relationship Id="rId20" Type="http://schemas.openxmlformats.org/officeDocument/2006/relationships/image" Target="../media/image85.jpeg"/><Relationship Id="rId21" Type="http://schemas.openxmlformats.org/officeDocument/2006/relationships/image" Target="../media/image86.jpeg"/><Relationship Id="rId22" Type="http://schemas.openxmlformats.org/officeDocument/2006/relationships/image" Target="../media/image87.png"/><Relationship Id="rId23" Type="http://schemas.openxmlformats.org/officeDocument/2006/relationships/image" Target="../media/image88.jpeg"/><Relationship Id="rId24" Type="http://schemas.openxmlformats.org/officeDocument/2006/relationships/image" Target="../media/image89.jpeg"/><Relationship Id="rId10" Type="http://schemas.openxmlformats.org/officeDocument/2006/relationships/image" Target="../media/image75.png"/><Relationship Id="rId11" Type="http://schemas.openxmlformats.org/officeDocument/2006/relationships/image" Target="../media/image76.png"/><Relationship Id="rId12" Type="http://schemas.openxmlformats.org/officeDocument/2006/relationships/image" Target="../media/image77.png"/><Relationship Id="rId13" Type="http://schemas.openxmlformats.org/officeDocument/2006/relationships/image" Target="../media/image78.jpeg"/><Relationship Id="rId14" Type="http://schemas.openxmlformats.org/officeDocument/2006/relationships/image" Target="../media/image79.png"/><Relationship Id="rId15" Type="http://schemas.openxmlformats.org/officeDocument/2006/relationships/image" Target="../media/image80.jpeg"/><Relationship Id="rId16" Type="http://schemas.openxmlformats.org/officeDocument/2006/relationships/image" Target="../media/image81.png"/><Relationship Id="rId17" Type="http://schemas.openxmlformats.org/officeDocument/2006/relationships/image" Target="../media/image82.png"/><Relationship Id="rId18" Type="http://schemas.openxmlformats.org/officeDocument/2006/relationships/image" Target="../media/image83.png"/><Relationship Id="rId19" Type="http://schemas.openxmlformats.org/officeDocument/2006/relationships/image" Target="../media/image84.jpe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9.jpeg"/><Relationship Id="rId4" Type="http://schemas.openxmlformats.org/officeDocument/2006/relationships/image" Target="../media/image70.jpeg"/><Relationship Id="rId5" Type="http://schemas.openxmlformats.org/officeDocument/2006/relationships/image" Target="../media/image71.jpeg"/><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74.jpeg"/></Relationships>
</file>

<file path=ppt/slides/_rels/slide16.xml.rels><?xml version="1.0" encoding="UTF-8" standalone="yes"?>
<Relationships xmlns="http://schemas.openxmlformats.org/package/2006/relationships"><Relationship Id="rId3" Type="http://schemas.openxmlformats.org/officeDocument/2006/relationships/hyperlink" Target="http://www.nikasolutions.com/" TargetMode="External"/><Relationship Id="rId4" Type="http://schemas.openxmlformats.org/officeDocument/2006/relationships/hyperlink" Target="mailto:ushakir@nikasolutions.com" TargetMode="External"/><Relationship Id="rId5" Type="http://schemas.openxmlformats.org/officeDocument/2006/relationships/hyperlink" Target="mailto:swhite@nikasolutions.com" TargetMode="External"/><Relationship Id="rId6" Type="http://schemas.openxmlformats.org/officeDocument/2006/relationships/image" Target="../media/image90.png"/><Relationship Id="rId7" Type="http://schemas.microsoft.com/office/2007/relationships/hdphoto" Target="../media/hdphoto2.wdp"/><Relationship Id="rId8" Type="http://schemas.openxmlformats.org/officeDocument/2006/relationships/image" Target="../media/image91.png"/><Relationship Id="rId9" Type="http://schemas.microsoft.com/office/2007/relationships/hdphoto" Target="../media/hdphoto3.wdp"/><Relationship Id="rId10" Type="http://schemas.openxmlformats.org/officeDocument/2006/relationships/image" Target="../media/image92.png"/><Relationship Id="rId11" Type="http://schemas.microsoft.com/office/2007/relationships/hdphoto" Target="../media/hdphoto4.wdp"/><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jpe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5.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4.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7.jpeg"/><Relationship Id="rId5" Type="http://schemas.openxmlformats.org/officeDocument/2006/relationships/image" Target="../media/image24.jpeg"/><Relationship Id="rId6" Type="http://schemas.openxmlformats.org/officeDocument/2006/relationships/image" Target="../media/image29.jpeg"/><Relationship Id="rId7" Type="http://schemas.openxmlformats.org/officeDocument/2006/relationships/image" Target="../media/image23.jpe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4.jpeg"/><Relationship Id="rId5" Type="http://schemas.openxmlformats.org/officeDocument/2006/relationships/image" Target="../media/image23.jpeg"/><Relationship Id="rId6" Type="http://schemas.openxmlformats.org/officeDocument/2006/relationships/image" Target="../media/image30.jpeg"/><Relationship Id="rId7" Type="http://schemas.openxmlformats.org/officeDocument/2006/relationships/image" Target="../media/image25.jpe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33316" y="3496896"/>
            <a:ext cx="6470038" cy="1245016"/>
          </a:xfrm>
        </p:spPr>
        <p:txBody>
          <a:bodyPr/>
          <a:lstStyle/>
          <a:p>
            <a:r>
              <a:rPr lang="en-US" dirty="0">
                <a:solidFill>
                  <a:srgbClr val="898989"/>
                </a:solidFill>
                <a:latin typeface="+mn-lt"/>
                <a:cs typeface="Arial" panose="020B0604020202020204" pitchFamily="34" charset="0"/>
              </a:rPr>
              <a:t>Introduction to NIKA</a:t>
            </a:r>
            <a:br>
              <a:rPr lang="en-US" dirty="0">
                <a:solidFill>
                  <a:srgbClr val="898989"/>
                </a:solidFill>
                <a:latin typeface="+mn-lt"/>
                <a:cs typeface="Arial" panose="020B0604020202020204" pitchFamily="34" charset="0"/>
              </a:rPr>
            </a:br>
            <a:endParaRPr lang="en-US" dirty="0">
              <a:solidFill>
                <a:srgbClr val="898989"/>
              </a:solidFill>
              <a:latin typeface="+mn-lt"/>
              <a:cs typeface="Arial" panose="020B0604020202020204" pitchFamily="34" charset="0"/>
            </a:endParaRPr>
          </a:p>
        </p:txBody>
      </p:sp>
      <p:sp>
        <p:nvSpPr>
          <p:cNvPr id="3" name="Content Placeholder 2"/>
          <p:cNvSpPr txBox="1">
            <a:spLocks/>
          </p:cNvSpPr>
          <p:nvPr/>
        </p:nvSpPr>
        <p:spPr>
          <a:xfrm>
            <a:off x="3733800" y="4749052"/>
            <a:ext cx="4969554" cy="23297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defRPr/>
            </a:pPr>
            <a:r>
              <a:rPr lang="en-US" sz="1200" dirty="0">
                <a:cs typeface="Arial Narrow"/>
              </a:rPr>
              <a:t>NIKA is revolutionizing how businesses and governments design, build and manage real property. By combining architecture, engineering, planning, technology, advisory, program management, logistics, operations and maintenance services all under one roof, we are able to provide a significant value-add to our clients. </a:t>
            </a:r>
            <a:endParaRPr lang="en-US" sz="1600" dirty="0">
              <a:cs typeface="Arial Narrow"/>
            </a:endParaRPr>
          </a:p>
          <a:p>
            <a:pPr marL="0" indent="0" algn="r">
              <a:buFont typeface="Arial" panose="020B0604020202020204" pitchFamily="34" charset="0"/>
              <a:buNone/>
              <a:defRPr/>
            </a:pPr>
            <a:endParaRPr lang="en-US" sz="1600" dirty="0">
              <a:cs typeface="Arial Narrow"/>
            </a:endParaRPr>
          </a:p>
          <a:p>
            <a:pPr marL="0" indent="0" algn="r">
              <a:buFont typeface="Arial" panose="020B0604020202020204" pitchFamily="34" charset="0"/>
              <a:buNone/>
              <a:defRPr/>
            </a:pPr>
            <a:endParaRPr lang="en-US" sz="1800" dirty="0">
              <a:latin typeface="Arial Narrow"/>
              <a:cs typeface="Arial Narrow"/>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8374839"/>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28600"/>
            <a:ext cx="8686800" cy="567813"/>
          </a:xfrm>
        </p:spPr>
        <p:txBody>
          <a:bodyPr>
            <a:normAutofit/>
          </a:bodyPr>
          <a:lstStyle/>
          <a:p>
            <a:pPr algn="l"/>
            <a:r>
              <a:rPr lang="en-US" b="1" dirty="0">
                <a:solidFill>
                  <a:schemeClr val="bg1">
                    <a:lumMod val="50000"/>
                  </a:schemeClr>
                </a:solidFill>
                <a:latin typeface="+mn-lt"/>
              </a:rPr>
              <a:t>The NIKA Advantage </a:t>
            </a:r>
            <a:r>
              <a:rPr lang="en-US" b="0" dirty="0">
                <a:solidFill>
                  <a:srgbClr val="8DC63F"/>
                </a:solidFill>
                <a:latin typeface="+mn-lt"/>
              </a:rPr>
              <a:t>Why NIKA is the Right Choice</a:t>
            </a:r>
          </a:p>
        </p:txBody>
      </p:sp>
      <p:sp>
        <p:nvSpPr>
          <p:cNvPr id="7" name="TextBox 6"/>
          <p:cNvSpPr txBox="1"/>
          <p:nvPr/>
        </p:nvSpPr>
        <p:spPr>
          <a:xfrm>
            <a:off x="320040" y="811530"/>
            <a:ext cx="8534163" cy="492443"/>
          </a:xfrm>
          <a:prstGeom prst="rect">
            <a:avLst/>
          </a:prstGeom>
          <a:noFill/>
        </p:spPr>
        <p:txBody>
          <a:bodyPr wrap="square" lIns="0" tIns="0" rIns="0" bIns="0" rtlCol="0">
            <a:spAutoFit/>
          </a:bodyPr>
          <a:lstStyle/>
          <a:p>
            <a:r>
              <a:rPr lang="en-US" sz="1600" dirty="0"/>
              <a:t>Understanding the bigger picture. With integrated services and a large pool of industry experts, </a:t>
            </a:r>
            <a:r>
              <a:rPr lang="en-US" sz="1600" dirty="0">
                <a:solidFill>
                  <a:srgbClr val="1673A8"/>
                </a:solidFill>
              </a:rPr>
              <a:t>there are seven great reasons why government and industry choose NIKA.</a:t>
            </a:r>
            <a:endParaRPr lang="en-US" sz="1000" dirty="0">
              <a:solidFill>
                <a:srgbClr val="1673A8"/>
              </a:solidFill>
            </a:endParaRPr>
          </a:p>
        </p:txBody>
      </p:sp>
      <p:cxnSp>
        <p:nvCxnSpPr>
          <p:cNvPr id="121" name="Straight Connector 120"/>
          <p:cNvCxnSpPr/>
          <p:nvPr/>
        </p:nvCxnSpPr>
        <p:spPr>
          <a:xfrm>
            <a:off x="9295901" y="1454094"/>
            <a:ext cx="715509" cy="0"/>
          </a:xfrm>
          <a:prstGeom prst="line">
            <a:avLst/>
          </a:prstGeom>
          <a:ln>
            <a:solidFill>
              <a:srgbClr val="7F7F7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2" name="Content Placeholder 1"/>
          <p:cNvSpPr txBox="1">
            <a:spLocks/>
          </p:cNvSpPr>
          <p:nvPr/>
        </p:nvSpPr>
        <p:spPr>
          <a:xfrm>
            <a:off x="3014330" y="1510852"/>
            <a:ext cx="2973726" cy="12448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000" b="1" dirty="0">
                <a:solidFill>
                  <a:srgbClr val="1673A8"/>
                </a:solidFill>
              </a:rPr>
              <a:t>Deep Expertise, Extensive Capabilities</a:t>
            </a:r>
          </a:p>
          <a:p>
            <a:pPr marL="0" indent="0" algn="ctr">
              <a:lnSpc>
                <a:spcPct val="100000"/>
              </a:lnSpc>
              <a:spcBef>
                <a:spcPts val="0"/>
              </a:spcBef>
              <a:buNone/>
            </a:pPr>
            <a:r>
              <a:rPr lang="en-US" sz="800" dirty="0"/>
              <a:t>What sets NIKA apart from other architecture and engineering firms is our extensive reach and diverse capabilities. We offer a wide range of ancillary services that complement each other in order to form a more complete solution that addresses more of your needs.</a:t>
            </a:r>
          </a:p>
        </p:txBody>
      </p:sp>
      <p:sp>
        <p:nvSpPr>
          <p:cNvPr id="147" name="Content Placeholder 1"/>
          <p:cNvSpPr txBox="1">
            <a:spLocks/>
          </p:cNvSpPr>
          <p:nvPr/>
        </p:nvSpPr>
        <p:spPr>
          <a:xfrm>
            <a:off x="5994514" y="2339984"/>
            <a:ext cx="2815858" cy="12448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b="1" dirty="0">
                <a:solidFill>
                  <a:srgbClr val="1673A8"/>
                </a:solidFill>
              </a:rPr>
              <a:t>Multiple Disciplines Under One Roof</a:t>
            </a:r>
          </a:p>
          <a:p>
            <a:pPr marL="0" indent="0">
              <a:lnSpc>
                <a:spcPct val="100000"/>
              </a:lnSpc>
              <a:spcBef>
                <a:spcPts val="0"/>
              </a:spcBef>
              <a:buNone/>
            </a:pPr>
            <a:r>
              <a:rPr lang="en-US" sz="800" dirty="0"/>
              <a:t>Unlike most A/E firms, NIKA maintains wide range of experts working on staff at the same location. This guarantees strong collaboration among our multi-disciplinary teams, resulting a more comprehensive work product, as well as time/cost savings for our clients. </a:t>
            </a:r>
          </a:p>
        </p:txBody>
      </p:sp>
      <p:sp>
        <p:nvSpPr>
          <p:cNvPr id="150" name="Content Placeholder 1"/>
          <p:cNvSpPr txBox="1">
            <a:spLocks/>
          </p:cNvSpPr>
          <p:nvPr/>
        </p:nvSpPr>
        <p:spPr>
          <a:xfrm>
            <a:off x="156941" y="2318449"/>
            <a:ext cx="2865357" cy="12448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000" b="1" dirty="0">
                <a:solidFill>
                  <a:srgbClr val="1673A8"/>
                </a:solidFill>
              </a:rPr>
              <a:t>Excellence in Project Management</a:t>
            </a:r>
          </a:p>
          <a:p>
            <a:pPr marL="0" indent="0" algn="r">
              <a:lnSpc>
                <a:spcPct val="100000"/>
              </a:lnSpc>
              <a:spcBef>
                <a:spcPts val="0"/>
              </a:spcBef>
              <a:buNone/>
            </a:pPr>
            <a:r>
              <a:rPr lang="en-US" sz="800" dirty="0"/>
              <a:t>With a dedicated project management office (PMO) onsite, NIKA supports you through the entire project lifecycle with a wide variety of support services, including project development support, coordination of contractors and their projects onsite, verification of contractor-installed items, coordination with contracting officers, QA/QC and enterprise technology. We provide project managers, quality assurance managers, and technical managers to facilities throughout the United States. </a:t>
            </a:r>
          </a:p>
        </p:txBody>
      </p:sp>
      <p:sp>
        <p:nvSpPr>
          <p:cNvPr id="152" name="Content Placeholder 1"/>
          <p:cNvSpPr txBox="1">
            <a:spLocks/>
          </p:cNvSpPr>
          <p:nvPr/>
        </p:nvSpPr>
        <p:spPr>
          <a:xfrm>
            <a:off x="6483097" y="3791913"/>
            <a:ext cx="2514599" cy="13978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b="1" dirty="0">
                <a:solidFill>
                  <a:srgbClr val="1673A8"/>
                </a:solidFill>
              </a:rPr>
              <a:t>Commitment to Quality Assurance and Control</a:t>
            </a:r>
          </a:p>
          <a:p>
            <a:pPr marL="0" indent="0">
              <a:lnSpc>
                <a:spcPct val="100000"/>
              </a:lnSpc>
              <a:spcBef>
                <a:spcPts val="0"/>
              </a:spcBef>
              <a:buNone/>
            </a:pPr>
            <a:r>
              <a:rPr lang="en-US" sz="800" dirty="0"/>
              <a:t>Quality assurance and control is more than just a promise at NIKA. We build QC into every aspect of a project, documenting all meetings and putting controls in place for every deliverable we complete. Multiple levels of review ensure that work is completed in a manner that exceeds client expectations.</a:t>
            </a:r>
          </a:p>
        </p:txBody>
      </p:sp>
      <p:sp>
        <p:nvSpPr>
          <p:cNvPr id="157" name="Content Placeholder 1"/>
          <p:cNvSpPr txBox="1">
            <a:spLocks/>
          </p:cNvSpPr>
          <p:nvPr/>
        </p:nvSpPr>
        <p:spPr>
          <a:xfrm>
            <a:off x="196596" y="3785148"/>
            <a:ext cx="2386183" cy="12448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000" b="1" dirty="0">
                <a:solidFill>
                  <a:srgbClr val="1673A8"/>
                </a:solidFill>
              </a:rPr>
              <a:t>Budget and Schedule Driven</a:t>
            </a:r>
          </a:p>
          <a:p>
            <a:pPr marL="0" indent="0" algn="r">
              <a:lnSpc>
                <a:spcPct val="100000"/>
              </a:lnSpc>
              <a:spcBef>
                <a:spcPts val="0"/>
              </a:spcBef>
              <a:buNone/>
            </a:pPr>
            <a:r>
              <a:rPr lang="en-US" sz="800" dirty="0"/>
              <a:t>In a fiscally-constrained environment, it's important to stay on schedule and on budget. We establish budgets early in the design phase, build a team we trust, and focus on project options that have the most significant cost impacts. Most importantly, we deliver projects on time and to expectations.</a:t>
            </a:r>
          </a:p>
          <a:p>
            <a:pPr marL="0" indent="0" algn="r">
              <a:lnSpc>
                <a:spcPct val="100000"/>
              </a:lnSpc>
              <a:spcBef>
                <a:spcPts val="0"/>
              </a:spcBef>
              <a:buNone/>
            </a:pPr>
            <a:r>
              <a:rPr lang="en-US" sz="800" dirty="0"/>
              <a:t>.</a:t>
            </a:r>
          </a:p>
        </p:txBody>
      </p:sp>
      <p:sp>
        <p:nvSpPr>
          <p:cNvPr id="158" name="Content Placeholder 1"/>
          <p:cNvSpPr txBox="1">
            <a:spLocks/>
          </p:cNvSpPr>
          <p:nvPr/>
        </p:nvSpPr>
        <p:spPr>
          <a:xfrm>
            <a:off x="6125615" y="5097617"/>
            <a:ext cx="2810884" cy="1165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b="1" dirty="0">
                <a:solidFill>
                  <a:srgbClr val="1673A8"/>
                </a:solidFill>
              </a:rPr>
              <a:t>Advanced Technologies </a:t>
            </a:r>
          </a:p>
          <a:p>
            <a:pPr marL="0" indent="0">
              <a:lnSpc>
                <a:spcPct val="100000"/>
              </a:lnSpc>
              <a:spcBef>
                <a:spcPts val="0"/>
              </a:spcBef>
              <a:buNone/>
            </a:pPr>
            <a:r>
              <a:rPr lang="en-US" sz="800" dirty="0"/>
              <a:t>NIKA is revolutionizing the way we approach the design and building process, leveraging state-of-the-art technology (e.g., Revit/BIM) and proven quality assurance and control process to provide greater reliability, efficiency, and value for our clients. </a:t>
            </a:r>
          </a:p>
        </p:txBody>
      </p:sp>
      <p:sp>
        <p:nvSpPr>
          <p:cNvPr id="15" name="Rectangle 14"/>
          <p:cNvSpPr/>
          <p:nvPr/>
        </p:nvSpPr>
        <p:spPr>
          <a:xfrm>
            <a:off x="82296" y="5104960"/>
            <a:ext cx="2940003" cy="738664"/>
          </a:xfrm>
          <a:prstGeom prst="rect">
            <a:avLst/>
          </a:prstGeom>
        </p:spPr>
        <p:txBody>
          <a:bodyPr wrap="square">
            <a:spAutoFit/>
          </a:bodyPr>
          <a:lstStyle/>
          <a:p>
            <a:pPr algn="r"/>
            <a:r>
              <a:rPr lang="en-US" sz="1000" b="1" dirty="0">
                <a:solidFill>
                  <a:srgbClr val="1673A8"/>
                </a:solidFill>
              </a:rPr>
              <a:t>Certified Thought Leaders</a:t>
            </a:r>
          </a:p>
          <a:p>
            <a:pPr algn="r"/>
            <a:r>
              <a:rPr lang="en-US" sz="800" dirty="0"/>
              <a:t>At NIKA, we take knowledge seriously. We hire the best and brightest experts in every area of the firm. Whether you need a LEED-accredited architect, a licensed engineer, a certified project manager, or a skilled fire protection expert, we have the professional expertise to get the job done. </a:t>
            </a:r>
          </a:p>
        </p:txBody>
      </p:sp>
      <p:grpSp>
        <p:nvGrpSpPr>
          <p:cNvPr id="22" name="Group 21"/>
          <p:cNvGrpSpPr/>
          <p:nvPr/>
        </p:nvGrpSpPr>
        <p:grpSpPr>
          <a:xfrm rot="1352497">
            <a:off x="2921033" y="2589207"/>
            <a:ext cx="3217598" cy="3217597"/>
            <a:chOff x="3198812" y="1295400"/>
            <a:chExt cx="4875213" cy="4875212"/>
          </a:xfrm>
        </p:grpSpPr>
        <p:sp>
          <p:nvSpPr>
            <p:cNvPr id="23" name="Freeform 16"/>
            <p:cNvSpPr>
              <a:spLocks/>
            </p:cNvSpPr>
            <p:nvPr/>
          </p:nvSpPr>
          <p:spPr bwMode="auto">
            <a:xfrm>
              <a:off x="3198812" y="2027237"/>
              <a:ext cx="2352675" cy="1670050"/>
            </a:xfrm>
            <a:custGeom>
              <a:avLst/>
              <a:gdLst>
                <a:gd name="T0" fmla="*/ 546 w 1845"/>
                <a:gd name="T1" fmla="*/ 0 h 1310"/>
                <a:gd name="T2" fmla="*/ 0 w 1845"/>
                <a:gd name="T3" fmla="*/ 1310 h 1310"/>
                <a:gd name="T4" fmla="*/ 1845 w 1845"/>
                <a:gd name="T5" fmla="*/ 1310 h 1310"/>
                <a:gd name="T6" fmla="*/ 546 w 1845"/>
                <a:gd name="T7" fmla="*/ 0 h 1310"/>
              </a:gdLst>
              <a:ahLst/>
              <a:cxnLst>
                <a:cxn ang="0">
                  <a:pos x="T0" y="T1"/>
                </a:cxn>
                <a:cxn ang="0">
                  <a:pos x="T2" y="T3"/>
                </a:cxn>
                <a:cxn ang="0">
                  <a:pos x="T4" y="T5"/>
                </a:cxn>
                <a:cxn ang="0">
                  <a:pos x="T6" y="T7"/>
                </a:cxn>
              </a:cxnLst>
              <a:rect l="0" t="0" r="r" b="b"/>
              <a:pathLst>
                <a:path w="1845" h="1310">
                  <a:moveTo>
                    <a:pt x="546" y="0"/>
                  </a:moveTo>
                  <a:cubicBezTo>
                    <a:pt x="214" y="339"/>
                    <a:pt x="8" y="800"/>
                    <a:pt x="0" y="1310"/>
                  </a:cubicBezTo>
                  <a:cubicBezTo>
                    <a:pt x="1845" y="1310"/>
                    <a:pt x="1845" y="1310"/>
                    <a:pt x="1845" y="1310"/>
                  </a:cubicBezTo>
                  <a:lnTo>
                    <a:pt x="546" y="0"/>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4" name="Freeform 17"/>
            <p:cNvSpPr>
              <a:spLocks/>
            </p:cNvSpPr>
            <p:nvPr/>
          </p:nvSpPr>
          <p:spPr bwMode="auto">
            <a:xfrm>
              <a:off x="3198812" y="3768725"/>
              <a:ext cx="2351088" cy="1654175"/>
            </a:xfrm>
            <a:custGeom>
              <a:avLst/>
              <a:gdLst>
                <a:gd name="T0" fmla="*/ 0 w 1844"/>
                <a:gd name="T1" fmla="*/ 0 h 1298"/>
                <a:gd name="T2" fmla="*/ 535 w 1844"/>
                <a:gd name="T3" fmla="*/ 1298 h 1298"/>
                <a:gd name="T4" fmla="*/ 1844 w 1844"/>
                <a:gd name="T5" fmla="*/ 0 h 1298"/>
                <a:gd name="T6" fmla="*/ 0 w 1844"/>
                <a:gd name="T7" fmla="*/ 0 h 1298"/>
              </a:gdLst>
              <a:ahLst/>
              <a:cxnLst>
                <a:cxn ang="0">
                  <a:pos x="T0" y="T1"/>
                </a:cxn>
                <a:cxn ang="0">
                  <a:pos x="T2" y="T3"/>
                </a:cxn>
                <a:cxn ang="0">
                  <a:pos x="T4" y="T5"/>
                </a:cxn>
                <a:cxn ang="0">
                  <a:pos x="T6" y="T7"/>
                </a:cxn>
              </a:cxnLst>
              <a:rect l="0" t="0" r="r" b="b"/>
              <a:pathLst>
                <a:path w="1844" h="1298">
                  <a:moveTo>
                    <a:pt x="0" y="0"/>
                  </a:moveTo>
                  <a:cubicBezTo>
                    <a:pt x="8" y="504"/>
                    <a:pt x="210" y="961"/>
                    <a:pt x="535" y="1298"/>
                  </a:cubicBezTo>
                  <a:cubicBezTo>
                    <a:pt x="1844" y="0"/>
                    <a:pt x="1844" y="0"/>
                    <a:pt x="1844" y="0"/>
                  </a:cubicBezTo>
                  <a:lnTo>
                    <a:pt x="0" y="0"/>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5" name="Freeform 18"/>
            <p:cNvSpPr>
              <a:spLocks/>
            </p:cNvSpPr>
            <p:nvPr/>
          </p:nvSpPr>
          <p:spPr bwMode="auto">
            <a:xfrm>
              <a:off x="5722937" y="2041525"/>
              <a:ext cx="2351088" cy="1655763"/>
            </a:xfrm>
            <a:custGeom>
              <a:avLst/>
              <a:gdLst>
                <a:gd name="T0" fmla="*/ 1844 w 1844"/>
                <a:gd name="T1" fmla="*/ 1299 h 1299"/>
                <a:gd name="T2" fmla="*/ 1309 w 1844"/>
                <a:gd name="T3" fmla="*/ 0 h 1299"/>
                <a:gd name="T4" fmla="*/ 0 w 1844"/>
                <a:gd name="T5" fmla="*/ 1299 h 1299"/>
                <a:gd name="T6" fmla="*/ 1844 w 1844"/>
                <a:gd name="T7" fmla="*/ 1299 h 1299"/>
              </a:gdLst>
              <a:ahLst/>
              <a:cxnLst>
                <a:cxn ang="0">
                  <a:pos x="T0" y="T1"/>
                </a:cxn>
                <a:cxn ang="0">
                  <a:pos x="T2" y="T3"/>
                </a:cxn>
                <a:cxn ang="0">
                  <a:pos x="T4" y="T5"/>
                </a:cxn>
                <a:cxn ang="0">
                  <a:pos x="T6" y="T7"/>
                </a:cxn>
              </a:cxnLst>
              <a:rect l="0" t="0" r="r" b="b"/>
              <a:pathLst>
                <a:path w="1844" h="1299">
                  <a:moveTo>
                    <a:pt x="1844" y="1299"/>
                  </a:moveTo>
                  <a:cubicBezTo>
                    <a:pt x="1837" y="794"/>
                    <a:pt x="1635" y="337"/>
                    <a:pt x="1309" y="0"/>
                  </a:cubicBezTo>
                  <a:cubicBezTo>
                    <a:pt x="0" y="1299"/>
                    <a:pt x="0" y="1299"/>
                    <a:pt x="0" y="1299"/>
                  </a:cubicBezTo>
                  <a:lnTo>
                    <a:pt x="1844" y="1299"/>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 name="Freeform 19"/>
            <p:cNvSpPr>
              <a:spLocks/>
            </p:cNvSpPr>
            <p:nvPr/>
          </p:nvSpPr>
          <p:spPr bwMode="auto">
            <a:xfrm>
              <a:off x="3944937" y="1295400"/>
              <a:ext cx="1655763" cy="2351088"/>
            </a:xfrm>
            <a:custGeom>
              <a:avLst/>
              <a:gdLst>
                <a:gd name="T0" fmla="*/ 1298 w 1298"/>
                <a:gd name="T1" fmla="*/ 0 h 1844"/>
                <a:gd name="T2" fmla="*/ 0 w 1298"/>
                <a:gd name="T3" fmla="*/ 535 h 1844"/>
                <a:gd name="T4" fmla="*/ 1298 w 1298"/>
                <a:gd name="T5" fmla="*/ 1844 h 1844"/>
                <a:gd name="T6" fmla="*/ 1298 w 1298"/>
                <a:gd name="T7" fmla="*/ 0 h 1844"/>
              </a:gdLst>
              <a:ahLst/>
              <a:cxnLst>
                <a:cxn ang="0">
                  <a:pos x="T0" y="T1"/>
                </a:cxn>
                <a:cxn ang="0">
                  <a:pos x="T2" y="T3"/>
                </a:cxn>
                <a:cxn ang="0">
                  <a:pos x="T4" y="T5"/>
                </a:cxn>
                <a:cxn ang="0">
                  <a:pos x="T6" y="T7"/>
                </a:cxn>
              </a:cxnLst>
              <a:rect l="0" t="0" r="r" b="b"/>
              <a:pathLst>
                <a:path w="1298" h="1844">
                  <a:moveTo>
                    <a:pt x="1298" y="0"/>
                  </a:moveTo>
                  <a:cubicBezTo>
                    <a:pt x="794" y="7"/>
                    <a:pt x="337" y="209"/>
                    <a:pt x="0" y="535"/>
                  </a:cubicBezTo>
                  <a:cubicBezTo>
                    <a:pt x="1298" y="1844"/>
                    <a:pt x="1298" y="1844"/>
                    <a:pt x="1298" y="1844"/>
                  </a:cubicBezTo>
                  <a:lnTo>
                    <a:pt x="1298" y="0"/>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7" name="Freeform 20"/>
            <p:cNvSpPr>
              <a:spLocks/>
            </p:cNvSpPr>
            <p:nvPr/>
          </p:nvSpPr>
          <p:spPr bwMode="auto">
            <a:xfrm>
              <a:off x="5672137" y="1295400"/>
              <a:ext cx="1670050" cy="2351088"/>
            </a:xfrm>
            <a:custGeom>
              <a:avLst/>
              <a:gdLst>
                <a:gd name="T0" fmla="*/ 1310 w 1310"/>
                <a:gd name="T1" fmla="*/ 545 h 1844"/>
                <a:gd name="T2" fmla="*/ 0 w 1310"/>
                <a:gd name="T3" fmla="*/ 0 h 1844"/>
                <a:gd name="T4" fmla="*/ 0 w 1310"/>
                <a:gd name="T5" fmla="*/ 1844 h 1844"/>
                <a:gd name="T6" fmla="*/ 1310 w 1310"/>
                <a:gd name="T7" fmla="*/ 545 h 1844"/>
              </a:gdLst>
              <a:ahLst/>
              <a:cxnLst>
                <a:cxn ang="0">
                  <a:pos x="T0" y="T1"/>
                </a:cxn>
                <a:cxn ang="0">
                  <a:pos x="T2" y="T3"/>
                </a:cxn>
                <a:cxn ang="0">
                  <a:pos x="T4" y="T5"/>
                </a:cxn>
                <a:cxn ang="0">
                  <a:pos x="T6" y="T7"/>
                </a:cxn>
              </a:cxnLst>
              <a:rect l="0" t="0" r="r" b="b"/>
              <a:pathLst>
                <a:path w="1310" h="1844">
                  <a:moveTo>
                    <a:pt x="1310" y="545"/>
                  </a:moveTo>
                  <a:cubicBezTo>
                    <a:pt x="971" y="214"/>
                    <a:pt x="510" y="7"/>
                    <a:pt x="0" y="0"/>
                  </a:cubicBezTo>
                  <a:cubicBezTo>
                    <a:pt x="0" y="1844"/>
                    <a:pt x="0" y="1844"/>
                    <a:pt x="0" y="1844"/>
                  </a:cubicBezTo>
                  <a:lnTo>
                    <a:pt x="1310" y="545"/>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21"/>
            <p:cNvSpPr>
              <a:spLocks/>
            </p:cNvSpPr>
            <p:nvPr/>
          </p:nvSpPr>
          <p:spPr bwMode="auto">
            <a:xfrm>
              <a:off x="3932237" y="3817937"/>
              <a:ext cx="1668463" cy="2352675"/>
            </a:xfrm>
            <a:custGeom>
              <a:avLst/>
              <a:gdLst>
                <a:gd name="T0" fmla="*/ 0 w 1309"/>
                <a:gd name="T1" fmla="*/ 1299 h 1845"/>
                <a:gd name="T2" fmla="*/ 1309 w 1309"/>
                <a:gd name="T3" fmla="*/ 1845 h 1845"/>
                <a:gd name="T4" fmla="*/ 1309 w 1309"/>
                <a:gd name="T5" fmla="*/ 0 h 1845"/>
                <a:gd name="T6" fmla="*/ 0 w 1309"/>
                <a:gd name="T7" fmla="*/ 1299 h 1845"/>
              </a:gdLst>
              <a:ahLst/>
              <a:cxnLst>
                <a:cxn ang="0">
                  <a:pos x="T0" y="T1"/>
                </a:cxn>
                <a:cxn ang="0">
                  <a:pos x="T2" y="T3"/>
                </a:cxn>
                <a:cxn ang="0">
                  <a:pos x="T4" y="T5"/>
                </a:cxn>
                <a:cxn ang="0">
                  <a:pos x="T6" y="T7"/>
                </a:cxn>
              </a:cxnLst>
              <a:rect l="0" t="0" r="r" b="b"/>
              <a:pathLst>
                <a:path w="1309" h="1845">
                  <a:moveTo>
                    <a:pt x="0" y="1299"/>
                  </a:moveTo>
                  <a:cubicBezTo>
                    <a:pt x="339" y="1631"/>
                    <a:pt x="800" y="1837"/>
                    <a:pt x="1309" y="1845"/>
                  </a:cubicBezTo>
                  <a:cubicBezTo>
                    <a:pt x="1309" y="0"/>
                    <a:pt x="1309" y="0"/>
                    <a:pt x="1309" y="0"/>
                  </a:cubicBezTo>
                  <a:lnTo>
                    <a:pt x="0" y="1299"/>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0" name="Freeform 23"/>
            <p:cNvSpPr>
              <a:spLocks/>
            </p:cNvSpPr>
            <p:nvPr/>
          </p:nvSpPr>
          <p:spPr bwMode="auto">
            <a:xfrm>
              <a:off x="5722937" y="3768725"/>
              <a:ext cx="2351088" cy="1668463"/>
            </a:xfrm>
            <a:custGeom>
              <a:avLst/>
              <a:gdLst>
                <a:gd name="T0" fmla="*/ 0 w 1844"/>
                <a:gd name="T1" fmla="*/ 0 h 1309"/>
                <a:gd name="T2" fmla="*/ 1299 w 1844"/>
                <a:gd name="T3" fmla="*/ 1309 h 1309"/>
                <a:gd name="T4" fmla="*/ 1844 w 1844"/>
                <a:gd name="T5" fmla="*/ 0 h 1309"/>
                <a:gd name="T6" fmla="*/ 0 w 1844"/>
                <a:gd name="T7" fmla="*/ 0 h 1309"/>
              </a:gdLst>
              <a:ahLst/>
              <a:cxnLst>
                <a:cxn ang="0">
                  <a:pos x="T0" y="T1"/>
                </a:cxn>
                <a:cxn ang="0">
                  <a:pos x="T2" y="T3"/>
                </a:cxn>
                <a:cxn ang="0">
                  <a:pos x="T4" y="T5"/>
                </a:cxn>
                <a:cxn ang="0">
                  <a:pos x="T6" y="T7"/>
                </a:cxn>
              </a:cxnLst>
              <a:rect l="0" t="0" r="r" b="b"/>
              <a:pathLst>
                <a:path w="1844" h="1309">
                  <a:moveTo>
                    <a:pt x="0" y="0"/>
                  </a:moveTo>
                  <a:cubicBezTo>
                    <a:pt x="1299" y="1309"/>
                    <a:pt x="1299" y="1309"/>
                    <a:pt x="1299" y="1309"/>
                  </a:cubicBezTo>
                  <a:cubicBezTo>
                    <a:pt x="1630" y="971"/>
                    <a:pt x="1837" y="509"/>
                    <a:pt x="1844" y="0"/>
                  </a:cubicBezTo>
                  <a:lnTo>
                    <a:pt x="0" y="0"/>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20" name="Oval 19"/>
          <p:cNvSpPr/>
          <p:nvPr/>
        </p:nvSpPr>
        <p:spPr>
          <a:xfrm rot="2828140">
            <a:off x="3851954" y="3520129"/>
            <a:ext cx="1355755" cy="13557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33" name="Group 32"/>
          <p:cNvGrpSpPr/>
          <p:nvPr/>
        </p:nvGrpSpPr>
        <p:grpSpPr>
          <a:xfrm>
            <a:off x="5391203" y="5052104"/>
            <a:ext cx="614826" cy="614826"/>
            <a:chOff x="2001342" y="1667187"/>
            <a:chExt cx="614826" cy="614826"/>
          </a:xfrm>
        </p:grpSpPr>
        <p:sp>
          <p:nvSpPr>
            <p:cNvPr id="34" name="Oval 33"/>
            <p:cNvSpPr/>
            <p:nvPr/>
          </p:nvSpPr>
          <p:spPr>
            <a:xfrm>
              <a:off x="2001342" y="1667187"/>
              <a:ext cx="614826" cy="614826"/>
            </a:xfrm>
            <a:prstGeom prst="ellipse">
              <a:avLst/>
            </a:prstGeom>
            <a:solidFill>
              <a:srgbClr val="E9294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090028" y="1765417"/>
              <a:ext cx="435015" cy="425072"/>
            </a:xfrm>
            <a:prstGeom prst="rect">
              <a:avLst/>
            </a:prstGeom>
          </p:spPr>
        </p:pic>
      </p:grpSp>
      <p:grpSp>
        <p:nvGrpSpPr>
          <p:cNvPr id="57" name="Group 56"/>
          <p:cNvGrpSpPr/>
          <p:nvPr/>
        </p:nvGrpSpPr>
        <p:grpSpPr>
          <a:xfrm>
            <a:off x="5814650" y="3905886"/>
            <a:ext cx="614826" cy="614826"/>
            <a:chOff x="1981200" y="5590523"/>
            <a:chExt cx="614826" cy="614826"/>
          </a:xfrm>
        </p:grpSpPr>
        <p:sp>
          <p:nvSpPr>
            <p:cNvPr id="58" name="Oval 57"/>
            <p:cNvSpPr/>
            <p:nvPr/>
          </p:nvSpPr>
          <p:spPr>
            <a:xfrm>
              <a:off x="1981200" y="5590523"/>
              <a:ext cx="614826" cy="614826"/>
            </a:xfrm>
            <a:prstGeom prst="ellipse">
              <a:avLst/>
            </a:prstGeom>
            <a:solidFill>
              <a:srgbClr val="E9294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p:cNvPicPr>
              <a:picLocks noChangeAspect="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5221" t="13558" r="9778" b="17906"/>
            <a:stretch/>
          </p:blipFill>
          <p:spPr>
            <a:xfrm>
              <a:off x="2050499" y="5664425"/>
              <a:ext cx="469338" cy="428878"/>
            </a:xfrm>
            <a:prstGeom prst="rect">
              <a:avLst/>
            </a:prstGeom>
          </p:spPr>
        </p:pic>
      </p:grpSp>
      <p:grpSp>
        <p:nvGrpSpPr>
          <p:cNvPr id="60" name="Group 59"/>
          <p:cNvGrpSpPr/>
          <p:nvPr/>
        </p:nvGrpSpPr>
        <p:grpSpPr>
          <a:xfrm>
            <a:off x="5379688" y="2763230"/>
            <a:ext cx="614826" cy="614826"/>
            <a:chOff x="3315698" y="2673414"/>
            <a:chExt cx="614826" cy="614826"/>
          </a:xfrm>
        </p:grpSpPr>
        <p:sp>
          <p:nvSpPr>
            <p:cNvPr id="61" name="Oval 60"/>
            <p:cNvSpPr/>
            <p:nvPr/>
          </p:nvSpPr>
          <p:spPr>
            <a:xfrm>
              <a:off x="3315698" y="2673414"/>
              <a:ext cx="614826" cy="614826"/>
            </a:xfrm>
            <a:prstGeom prst="ellipse">
              <a:avLst/>
            </a:prstGeom>
            <a:solidFill>
              <a:srgbClr val="E9294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Picture 61"/>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86480" y="2777366"/>
              <a:ext cx="458204" cy="458204"/>
            </a:xfrm>
            <a:prstGeom prst="rect">
              <a:avLst/>
            </a:prstGeom>
          </p:spPr>
        </p:pic>
      </p:grpSp>
      <p:sp>
        <p:nvSpPr>
          <p:cNvPr id="64" name="Oval 63"/>
          <p:cNvSpPr/>
          <p:nvPr/>
        </p:nvSpPr>
        <p:spPr>
          <a:xfrm>
            <a:off x="4240799" y="2278836"/>
            <a:ext cx="614826" cy="614826"/>
          </a:xfrm>
          <a:prstGeom prst="ellipse">
            <a:avLst/>
          </a:prstGeom>
          <a:solidFill>
            <a:srgbClr val="E9294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Picture 64"/>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81488" y="2384774"/>
            <a:ext cx="529854" cy="449775"/>
          </a:xfrm>
          <a:prstGeom prst="rect">
            <a:avLst/>
          </a:prstGeom>
        </p:spPr>
      </p:pic>
      <p:sp>
        <p:nvSpPr>
          <p:cNvPr id="68" name="Oval 67"/>
          <p:cNvSpPr/>
          <p:nvPr/>
        </p:nvSpPr>
        <p:spPr>
          <a:xfrm>
            <a:off x="3084688" y="2748003"/>
            <a:ext cx="614826" cy="614826"/>
          </a:xfrm>
          <a:prstGeom prst="ellipse">
            <a:avLst/>
          </a:prstGeom>
          <a:solidFill>
            <a:srgbClr val="E9294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Picture 68"/>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70314" y="2873168"/>
            <a:ext cx="445841" cy="445841"/>
          </a:xfrm>
          <a:prstGeom prst="rect">
            <a:avLst/>
          </a:prstGeom>
        </p:spPr>
      </p:pic>
      <p:grpSp>
        <p:nvGrpSpPr>
          <p:cNvPr id="70" name="Group 69"/>
          <p:cNvGrpSpPr/>
          <p:nvPr/>
        </p:nvGrpSpPr>
        <p:grpSpPr>
          <a:xfrm>
            <a:off x="2624002" y="3886814"/>
            <a:ext cx="614826" cy="614826"/>
            <a:chOff x="1992679" y="2670599"/>
            <a:chExt cx="614826" cy="614826"/>
          </a:xfrm>
        </p:grpSpPr>
        <p:sp>
          <p:nvSpPr>
            <p:cNvPr id="71" name="Oval 70"/>
            <p:cNvSpPr/>
            <p:nvPr/>
          </p:nvSpPr>
          <p:spPr>
            <a:xfrm>
              <a:off x="1992679" y="2670599"/>
              <a:ext cx="614826" cy="614826"/>
            </a:xfrm>
            <a:prstGeom prst="ellipse">
              <a:avLst/>
            </a:prstGeom>
            <a:solidFill>
              <a:srgbClr val="E9294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71"/>
            <p:cNvPicPr>
              <a:picLocks noChangeAspect="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093262" y="2758990"/>
              <a:ext cx="410893" cy="410893"/>
            </a:xfrm>
            <a:prstGeom prst="rect">
              <a:avLst/>
            </a:prstGeom>
          </p:spPr>
        </p:pic>
      </p:grpSp>
      <p:grpSp>
        <p:nvGrpSpPr>
          <p:cNvPr id="76" name="Group 75"/>
          <p:cNvGrpSpPr/>
          <p:nvPr/>
        </p:nvGrpSpPr>
        <p:grpSpPr>
          <a:xfrm>
            <a:off x="3072368" y="5064153"/>
            <a:ext cx="614826" cy="614826"/>
            <a:chOff x="3315698" y="1638073"/>
            <a:chExt cx="614826" cy="614826"/>
          </a:xfrm>
        </p:grpSpPr>
        <p:sp>
          <p:nvSpPr>
            <p:cNvPr id="77" name="Oval 76"/>
            <p:cNvSpPr/>
            <p:nvPr/>
          </p:nvSpPr>
          <p:spPr>
            <a:xfrm>
              <a:off x="3315698" y="1638073"/>
              <a:ext cx="614826" cy="614826"/>
            </a:xfrm>
            <a:prstGeom prst="ellipse">
              <a:avLst/>
            </a:prstGeom>
            <a:solidFill>
              <a:srgbClr val="E9294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8" name="Picture 77"/>
            <p:cNvPicPr>
              <a:picLocks noChangeAspect="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99775" y="1702366"/>
              <a:ext cx="401902" cy="459009"/>
            </a:xfrm>
            <a:prstGeom prst="rect">
              <a:avLst/>
            </a:prstGeom>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4639661"/>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8"/>
          <p:cNvSpPr>
            <a:spLocks noGrp="1"/>
          </p:cNvSpPr>
          <p:nvPr>
            <p:ph type="title"/>
          </p:nvPr>
        </p:nvSpPr>
        <p:spPr>
          <a:xfrm>
            <a:off x="228600" y="228600"/>
            <a:ext cx="8686800" cy="567813"/>
          </a:xfrm>
        </p:spPr>
        <p:txBody>
          <a:bodyPr>
            <a:normAutofit/>
          </a:bodyPr>
          <a:lstStyle/>
          <a:p>
            <a:pPr algn="l"/>
            <a:r>
              <a:rPr lang="en-US" b="1" dirty="0">
                <a:solidFill>
                  <a:schemeClr val="bg1">
                    <a:lumMod val="50000"/>
                  </a:schemeClr>
                </a:solidFill>
                <a:latin typeface="+mn-lt"/>
              </a:rPr>
              <a:t>Tiered Services </a:t>
            </a:r>
            <a:r>
              <a:rPr lang="en-US" b="0" dirty="0">
                <a:solidFill>
                  <a:srgbClr val="8DC63F"/>
                </a:solidFill>
                <a:latin typeface="+mn-lt"/>
              </a:rPr>
              <a:t>Ensuring Project Success</a:t>
            </a:r>
          </a:p>
        </p:txBody>
      </p:sp>
      <p:sp>
        <p:nvSpPr>
          <p:cNvPr id="4" name="Content Placeholder 2"/>
          <p:cNvSpPr txBox="1">
            <a:spLocks/>
          </p:cNvSpPr>
          <p:nvPr/>
        </p:nvSpPr>
        <p:spPr>
          <a:xfrm>
            <a:off x="3016876" y="2283847"/>
            <a:ext cx="2688465" cy="3006742"/>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sz="1000" b="1" dirty="0">
                <a:solidFill>
                  <a:srgbClr val="1673A8"/>
                </a:solidFill>
                <a:cs typeface="Arial Narrow"/>
              </a:rPr>
              <a:t>Tier II - Construction Design Services (CD)</a:t>
            </a:r>
          </a:p>
          <a:p>
            <a:pPr marL="0" indent="0">
              <a:spcBef>
                <a:spcPts val="0"/>
              </a:spcBef>
              <a:buFont typeface="Arial" panose="020B0604020202020204" pitchFamily="34" charset="0"/>
              <a:buNone/>
              <a:defRPr/>
            </a:pPr>
            <a:endParaRPr lang="en-US" sz="1000" b="1" dirty="0">
              <a:solidFill>
                <a:srgbClr val="1673A8"/>
              </a:solidFill>
              <a:cs typeface="Arial Narrow"/>
            </a:endParaRPr>
          </a:p>
          <a:p>
            <a:pPr marL="0" indent="0">
              <a:spcBef>
                <a:spcPts val="0"/>
              </a:spcBef>
              <a:buNone/>
              <a:defRPr/>
            </a:pPr>
            <a:r>
              <a:rPr lang="en-US" sz="1000" dirty="0"/>
              <a:t>We enable our clients to make informed decisions concerning the project’s program, building size, massing and form, sustainable design options, as well as budget requirements. NIKA prepares an accurate set of Pricing Drawings suitable for building permitting and general pricing of the project. The pricing drawings and outline specifications for the project are then competitively priced. Clients are then able to test the design against the budget before completing all construction drawings and specifications. NIKA develops a project budget estimate form that is filled out by all competing contractors and we assist with estimate evaluation and contractor selection.</a:t>
            </a:r>
          </a:p>
          <a:p>
            <a:pPr marL="0" indent="0">
              <a:spcBef>
                <a:spcPts val="0"/>
              </a:spcBef>
              <a:buNone/>
              <a:defRPr/>
            </a:pPr>
            <a:endParaRPr lang="en-US" sz="800" dirty="0"/>
          </a:p>
          <a:p>
            <a:pPr marL="115888" indent="-115888">
              <a:spcBef>
                <a:spcPts val="0"/>
              </a:spcBef>
              <a:defRPr/>
            </a:pPr>
            <a:r>
              <a:rPr lang="en-US" sz="1000" b="1" dirty="0">
                <a:solidFill>
                  <a:srgbClr val="1673A8"/>
                </a:solidFill>
              </a:rPr>
              <a:t>Planning and Budgeting</a:t>
            </a:r>
          </a:p>
          <a:p>
            <a:pPr marL="115888" indent="-115888">
              <a:spcBef>
                <a:spcPts val="0"/>
              </a:spcBef>
              <a:defRPr/>
            </a:pPr>
            <a:r>
              <a:rPr lang="en-US" sz="1000" b="1" dirty="0">
                <a:solidFill>
                  <a:srgbClr val="1673A8"/>
                </a:solidFill>
              </a:rPr>
              <a:t>Development of Construction Documents</a:t>
            </a:r>
          </a:p>
          <a:p>
            <a:pPr marL="115888" indent="-115888">
              <a:spcBef>
                <a:spcPts val="0"/>
              </a:spcBef>
              <a:defRPr/>
            </a:pPr>
            <a:r>
              <a:rPr lang="en-US" sz="1000" b="1" dirty="0">
                <a:solidFill>
                  <a:srgbClr val="1673A8"/>
                </a:solidFill>
              </a:rPr>
              <a:t>Bidding and Source Selection</a:t>
            </a:r>
          </a:p>
          <a:p>
            <a:pPr marL="0" indent="0">
              <a:buFont typeface="Arial" panose="020B0604020202020204" pitchFamily="34" charset="0"/>
              <a:buNone/>
              <a:defRPr/>
            </a:pPr>
            <a:endParaRPr lang="en-US" sz="1000" dirty="0">
              <a:latin typeface="Arial Narrow"/>
              <a:cs typeface="Arial Narrow"/>
            </a:endParaRPr>
          </a:p>
        </p:txBody>
      </p:sp>
      <p:sp>
        <p:nvSpPr>
          <p:cNvPr id="8" name="TextBox 7"/>
          <p:cNvSpPr txBox="1"/>
          <p:nvPr/>
        </p:nvSpPr>
        <p:spPr>
          <a:xfrm>
            <a:off x="320040" y="811530"/>
            <a:ext cx="8595360" cy="246221"/>
          </a:xfrm>
          <a:prstGeom prst="rect">
            <a:avLst/>
          </a:prstGeom>
          <a:noFill/>
        </p:spPr>
        <p:txBody>
          <a:bodyPr wrap="square" lIns="0" tIns="0" rIns="0" bIns="0" rtlCol="0">
            <a:spAutoFit/>
          </a:bodyPr>
          <a:lstStyle/>
          <a:p>
            <a:r>
              <a:rPr lang="en-US" sz="1600" dirty="0"/>
              <a:t>From concept through to construction, </a:t>
            </a:r>
            <a:r>
              <a:rPr lang="en-US" sz="1600" dirty="0">
                <a:solidFill>
                  <a:srgbClr val="1673A8"/>
                </a:solidFill>
              </a:rPr>
              <a:t>we engage in all facets of the design and build process</a:t>
            </a:r>
            <a:r>
              <a:rPr lang="en-US" sz="1600" dirty="0"/>
              <a:t>.</a:t>
            </a:r>
            <a:endParaRPr lang="en-US" sz="1000" dirty="0"/>
          </a:p>
        </p:txBody>
      </p:sp>
      <p:sp>
        <p:nvSpPr>
          <p:cNvPr id="9" name="Content Placeholder 2"/>
          <p:cNvSpPr txBox="1">
            <a:spLocks/>
          </p:cNvSpPr>
          <p:nvPr/>
        </p:nvSpPr>
        <p:spPr>
          <a:xfrm>
            <a:off x="5766515" y="2283847"/>
            <a:ext cx="2714223" cy="21363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sz="1000" b="1" dirty="0">
                <a:solidFill>
                  <a:srgbClr val="E92941"/>
                </a:solidFill>
                <a:cs typeface="Arial Narrow"/>
              </a:rPr>
              <a:t>Tier III - Construction Administration Services (CA)</a:t>
            </a:r>
          </a:p>
          <a:p>
            <a:pPr marL="0" indent="0">
              <a:spcBef>
                <a:spcPts val="0"/>
              </a:spcBef>
              <a:buFont typeface="Arial" panose="020B0604020202020204" pitchFamily="34" charset="0"/>
              <a:buNone/>
              <a:defRPr/>
            </a:pPr>
            <a:endParaRPr lang="en-US" sz="1000" b="1" dirty="0">
              <a:solidFill>
                <a:srgbClr val="E92941"/>
              </a:solidFill>
              <a:cs typeface="Arial Narrow"/>
            </a:endParaRPr>
          </a:p>
          <a:p>
            <a:pPr marL="0" indent="0">
              <a:spcBef>
                <a:spcPts val="0"/>
              </a:spcBef>
              <a:buNone/>
              <a:defRPr/>
            </a:pPr>
            <a:r>
              <a:rPr lang="en-US" sz="1000" dirty="0"/>
              <a:t>NIKA acts as a full-service liaison between owners, designers, and contractors, we make sure that construction documents support the design intent, while minimizing risk and preventing the common issues that can arise during a build.</a:t>
            </a:r>
          </a:p>
          <a:p>
            <a:pPr marL="0" indent="0">
              <a:spcBef>
                <a:spcPts val="0"/>
              </a:spcBef>
              <a:buNone/>
              <a:defRPr/>
            </a:pPr>
            <a:endParaRPr lang="en-US" sz="1000" dirty="0"/>
          </a:p>
          <a:p>
            <a:pPr marL="115888" indent="-115888">
              <a:spcBef>
                <a:spcPts val="0"/>
              </a:spcBef>
              <a:defRPr/>
            </a:pPr>
            <a:r>
              <a:rPr lang="en-US" sz="1000" b="1" dirty="0">
                <a:solidFill>
                  <a:srgbClr val="E92941"/>
                </a:solidFill>
              </a:rPr>
              <a:t>RFI Response and Tracking</a:t>
            </a:r>
          </a:p>
          <a:p>
            <a:pPr marL="115888" indent="-115888">
              <a:spcBef>
                <a:spcPts val="0"/>
              </a:spcBef>
              <a:defRPr/>
            </a:pPr>
            <a:r>
              <a:rPr lang="en-US" sz="1000" b="1" dirty="0">
                <a:solidFill>
                  <a:srgbClr val="E92941"/>
                </a:solidFill>
              </a:rPr>
              <a:t>Submittal Processing</a:t>
            </a:r>
          </a:p>
          <a:p>
            <a:pPr marL="115888" indent="-115888">
              <a:spcBef>
                <a:spcPts val="0"/>
              </a:spcBef>
              <a:defRPr/>
            </a:pPr>
            <a:r>
              <a:rPr lang="en-US" sz="1000" b="1" dirty="0">
                <a:solidFill>
                  <a:srgbClr val="E92941"/>
                </a:solidFill>
              </a:rPr>
              <a:t>Shop Drawing Review</a:t>
            </a:r>
          </a:p>
          <a:p>
            <a:pPr marL="115888" indent="-115888">
              <a:spcBef>
                <a:spcPts val="0"/>
              </a:spcBef>
              <a:defRPr/>
            </a:pPr>
            <a:r>
              <a:rPr lang="en-US" sz="1000" b="1" dirty="0">
                <a:solidFill>
                  <a:srgbClr val="E92941"/>
                </a:solidFill>
              </a:rPr>
              <a:t>Cost Control</a:t>
            </a:r>
          </a:p>
          <a:p>
            <a:pPr marL="115888" indent="-115888">
              <a:spcBef>
                <a:spcPts val="0"/>
              </a:spcBef>
              <a:defRPr/>
            </a:pPr>
            <a:r>
              <a:rPr lang="en-US" sz="1000" b="1" dirty="0">
                <a:solidFill>
                  <a:srgbClr val="E92941"/>
                </a:solidFill>
              </a:rPr>
              <a:t>Communication Management</a:t>
            </a:r>
          </a:p>
          <a:p>
            <a:pPr marL="115888" indent="-115888">
              <a:spcBef>
                <a:spcPts val="0"/>
              </a:spcBef>
              <a:defRPr/>
            </a:pPr>
            <a:r>
              <a:rPr lang="en-US" sz="1000" b="1" dirty="0">
                <a:solidFill>
                  <a:srgbClr val="E92941"/>
                </a:solidFill>
              </a:rPr>
              <a:t>Punch List Management</a:t>
            </a:r>
          </a:p>
          <a:p>
            <a:pPr marL="0" indent="0">
              <a:buFont typeface="Arial" panose="020B0604020202020204" pitchFamily="34" charset="0"/>
              <a:buNone/>
              <a:defRPr/>
            </a:pPr>
            <a:endParaRPr lang="en-US" sz="1800" dirty="0">
              <a:latin typeface="Arial Narrow"/>
              <a:cs typeface="Arial Narrow"/>
            </a:endParaRPr>
          </a:p>
        </p:txBody>
      </p:sp>
      <p:sp>
        <p:nvSpPr>
          <p:cNvPr id="7" name="Content Placeholder 2"/>
          <p:cNvSpPr txBox="1">
            <a:spLocks/>
          </p:cNvSpPr>
          <p:nvPr/>
        </p:nvSpPr>
        <p:spPr>
          <a:xfrm>
            <a:off x="228600" y="2283847"/>
            <a:ext cx="2641735" cy="96202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sz="1000" b="1" dirty="0">
                <a:solidFill>
                  <a:schemeClr val="bg2">
                    <a:lumMod val="50000"/>
                  </a:schemeClr>
                </a:solidFill>
                <a:cs typeface="Arial Narrow"/>
              </a:rPr>
              <a:t>Tier I – Design Concept Services (DC)</a:t>
            </a:r>
          </a:p>
          <a:p>
            <a:pPr marL="0" indent="0">
              <a:spcBef>
                <a:spcPts val="0"/>
              </a:spcBef>
              <a:buFont typeface="Arial" panose="020B0604020202020204" pitchFamily="34" charset="0"/>
              <a:buNone/>
              <a:defRPr/>
            </a:pPr>
            <a:endParaRPr lang="en-US" sz="1000" b="1" dirty="0">
              <a:solidFill>
                <a:schemeClr val="bg2">
                  <a:lumMod val="50000"/>
                </a:schemeClr>
              </a:solidFill>
              <a:cs typeface="Arial Narrow"/>
            </a:endParaRPr>
          </a:p>
          <a:p>
            <a:pPr marL="0" indent="0">
              <a:spcBef>
                <a:spcPts val="0"/>
              </a:spcBef>
              <a:buNone/>
              <a:defRPr/>
            </a:pPr>
            <a:r>
              <a:rPr lang="en-US" sz="1000" dirty="0"/>
              <a:t>NIKA works with clients to develop a broad-brush design concept and understanding. We define a general design program that will identify and meet defined requirements.</a:t>
            </a:r>
          </a:p>
          <a:p>
            <a:pPr marL="0" indent="0">
              <a:spcBef>
                <a:spcPts val="0"/>
              </a:spcBef>
              <a:buNone/>
              <a:defRPr/>
            </a:pPr>
            <a:endParaRPr lang="en-US" sz="800" b="1" dirty="0">
              <a:solidFill>
                <a:srgbClr val="1673A8"/>
              </a:solidFill>
              <a:cs typeface="Arial Narrow"/>
            </a:endParaRPr>
          </a:p>
          <a:p>
            <a:pPr marL="109538" indent="-109538">
              <a:spcBef>
                <a:spcPts val="0"/>
              </a:spcBef>
              <a:defRPr/>
            </a:pPr>
            <a:r>
              <a:rPr lang="en-US" sz="1000" b="1" dirty="0">
                <a:solidFill>
                  <a:schemeClr val="bg2">
                    <a:lumMod val="50000"/>
                  </a:schemeClr>
                </a:solidFill>
                <a:cs typeface="Arial Narrow"/>
              </a:rPr>
              <a:t>Concept Design</a:t>
            </a:r>
          </a:p>
          <a:p>
            <a:pPr marL="109538" indent="-109538">
              <a:spcBef>
                <a:spcPts val="0"/>
              </a:spcBef>
              <a:defRPr/>
            </a:pPr>
            <a:r>
              <a:rPr lang="en-US" sz="1000" b="1" dirty="0">
                <a:solidFill>
                  <a:schemeClr val="bg2">
                    <a:lumMod val="50000"/>
                  </a:schemeClr>
                </a:solidFill>
                <a:cs typeface="Arial Narrow"/>
              </a:rPr>
              <a:t>Schematic Design</a:t>
            </a:r>
          </a:p>
          <a:p>
            <a:pPr marL="109538" indent="-109538">
              <a:spcBef>
                <a:spcPts val="0"/>
              </a:spcBef>
              <a:defRPr/>
            </a:pPr>
            <a:r>
              <a:rPr lang="en-US" sz="1000" b="1" dirty="0">
                <a:solidFill>
                  <a:schemeClr val="bg2">
                    <a:lumMod val="50000"/>
                  </a:schemeClr>
                </a:solidFill>
                <a:cs typeface="Arial Narrow"/>
              </a:rPr>
              <a:t>Design Development</a:t>
            </a:r>
          </a:p>
          <a:p>
            <a:pPr marL="109538" indent="-109538">
              <a:spcBef>
                <a:spcPts val="0"/>
              </a:spcBef>
              <a:defRPr/>
            </a:pPr>
            <a:r>
              <a:rPr lang="en-US" sz="1000" b="1" dirty="0">
                <a:solidFill>
                  <a:schemeClr val="bg2">
                    <a:lumMod val="50000"/>
                  </a:schemeClr>
                </a:solidFill>
                <a:cs typeface="Arial Narrow"/>
              </a:rPr>
              <a:t>Design/Build RFP Packages</a:t>
            </a:r>
          </a:p>
        </p:txBody>
      </p:sp>
      <p:graphicFrame>
        <p:nvGraphicFramePr>
          <p:cNvPr id="3" name="Diagram 2"/>
          <p:cNvGraphicFramePr/>
          <p:nvPr>
            <p:extLst/>
          </p:nvPr>
        </p:nvGraphicFramePr>
        <p:xfrm>
          <a:off x="320040" y="1435748"/>
          <a:ext cx="8595360" cy="64418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6207765"/>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8"/>
          <p:cNvSpPr>
            <a:spLocks noGrp="1"/>
          </p:cNvSpPr>
          <p:nvPr>
            <p:ph type="title"/>
          </p:nvPr>
        </p:nvSpPr>
        <p:spPr>
          <a:xfrm>
            <a:off x="228600" y="228600"/>
            <a:ext cx="8686800" cy="567813"/>
          </a:xfrm>
        </p:spPr>
        <p:txBody>
          <a:bodyPr>
            <a:normAutofit/>
          </a:bodyPr>
          <a:lstStyle/>
          <a:p>
            <a:pPr algn="l"/>
            <a:r>
              <a:rPr lang="en-US" b="1" dirty="0">
                <a:solidFill>
                  <a:schemeClr val="bg1">
                    <a:lumMod val="50000"/>
                  </a:schemeClr>
                </a:solidFill>
                <a:latin typeface="+mn-lt"/>
              </a:rPr>
              <a:t>Quality Control </a:t>
            </a:r>
            <a:r>
              <a:rPr lang="en-US" b="0" dirty="0">
                <a:solidFill>
                  <a:srgbClr val="8DC63F"/>
                </a:solidFill>
                <a:latin typeface="+mn-lt"/>
              </a:rPr>
              <a:t>Best Practices to Ensure Quality</a:t>
            </a:r>
          </a:p>
        </p:txBody>
      </p:sp>
      <p:sp>
        <p:nvSpPr>
          <p:cNvPr id="4" name="Content Placeholder 2"/>
          <p:cNvSpPr txBox="1">
            <a:spLocks/>
          </p:cNvSpPr>
          <p:nvPr/>
        </p:nvSpPr>
        <p:spPr>
          <a:xfrm>
            <a:off x="228600" y="962730"/>
            <a:ext cx="3112911" cy="42441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sz="1600" b="1" dirty="0">
                <a:solidFill>
                  <a:srgbClr val="1673A8"/>
                </a:solidFill>
                <a:cs typeface="Arial Narrow"/>
              </a:rPr>
              <a:t>NIKA’s Quality Control Approach</a:t>
            </a:r>
          </a:p>
          <a:p>
            <a:pPr marL="0" indent="0">
              <a:spcBef>
                <a:spcPts val="0"/>
              </a:spcBef>
              <a:buNone/>
            </a:pPr>
            <a:endParaRPr lang="en-US" sz="1200" dirty="0"/>
          </a:p>
          <a:p>
            <a:pPr marL="0" indent="0">
              <a:spcBef>
                <a:spcPts val="0"/>
              </a:spcBef>
              <a:buNone/>
            </a:pPr>
            <a:r>
              <a:rPr lang="en-US" sz="1200" dirty="0"/>
              <a:t>NIKA has established a structured quality management program that defines our quality policy, quality objectives, standard quality activities, and corporate quality management structure. We will tailor and directly leverage this framework for our clients in order to:</a:t>
            </a:r>
          </a:p>
          <a:p>
            <a:pPr marL="0" indent="0">
              <a:spcBef>
                <a:spcPts val="0"/>
              </a:spcBef>
              <a:buNone/>
            </a:pPr>
            <a:endParaRPr lang="en-US" sz="1200" dirty="0"/>
          </a:p>
          <a:p>
            <a:pPr>
              <a:spcBef>
                <a:spcPts val="0"/>
              </a:spcBef>
            </a:pPr>
            <a:endParaRPr lang="en-US" sz="1200" dirty="0"/>
          </a:p>
          <a:p>
            <a:pPr>
              <a:spcBef>
                <a:spcPts val="0"/>
              </a:spcBef>
            </a:pPr>
            <a:r>
              <a:rPr lang="en-US" sz="1200" dirty="0"/>
              <a:t>Develop QCPs and PMPs to support project objectives</a:t>
            </a:r>
          </a:p>
          <a:p>
            <a:pPr>
              <a:spcBef>
                <a:spcPts val="0"/>
              </a:spcBef>
            </a:pPr>
            <a:r>
              <a:rPr lang="en-US" sz="1200" dirty="0"/>
              <a:t>Provide periodic and consistent reviews of the services we provide to ensure integrity, correctness, and completeness</a:t>
            </a:r>
          </a:p>
          <a:p>
            <a:pPr>
              <a:spcBef>
                <a:spcPts val="0"/>
              </a:spcBef>
            </a:pPr>
            <a:r>
              <a:rPr lang="en-US" sz="1200" dirty="0"/>
              <a:t>Identify and address errors and omissions</a:t>
            </a:r>
          </a:p>
          <a:p>
            <a:pPr>
              <a:spcBef>
                <a:spcPts val="0"/>
              </a:spcBef>
            </a:pPr>
            <a:r>
              <a:rPr lang="en-US" sz="1200" dirty="0"/>
              <a:t>Describe a communications approach with leadership to handle corrective actions and potential improvements to the program services</a:t>
            </a:r>
          </a:p>
          <a:p>
            <a:pPr>
              <a:spcBef>
                <a:spcPts val="0"/>
              </a:spcBef>
            </a:pPr>
            <a:r>
              <a:rPr lang="en-US" sz="1200" dirty="0"/>
              <a:t>Document and archive deliverables and record all QC processes</a:t>
            </a:r>
          </a:p>
          <a:p>
            <a:pPr>
              <a:spcBef>
                <a:spcPts val="0"/>
              </a:spcBef>
            </a:pPr>
            <a:r>
              <a:rPr lang="en-US" sz="1200" dirty="0"/>
              <a:t>Collect, report, and respond to performance measures</a:t>
            </a:r>
          </a:p>
          <a:p>
            <a:pPr>
              <a:spcBef>
                <a:spcPts val="0"/>
              </a:spcBef>
            </a:pPr>
            <a:r>
              <a:rPr lang="en-US" sz="1200" dirty="0"/>
              <a:t>Strive to continuously improve overall project quality and performance over time</a:t>
            </a:r>
          </a:p>
          <a:p>
            <a:pPr marL="0" indent="0">
              <a:buFont typeface="Arial" panose="020B0604020202020204" pitchFamily="34" charset="0"/>
              <a:buNone/>
              <a:defRPr/>
            </a:pPr>
            <a:endParaRPr lang="en-US" sz="1800" dirty="0">
              <a:latin typeface="Arial Narrow"/>
              <a:cs typeface="Arial Narrow"/>
            </a:endParaRPr>
          </a:p>
        </p:txBody>
      </p:sp>
      <p:pic>
        <p:nvPicPr>
          <p:cNvPr id="5"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71647" y="1045655"/>
            <a:ext cx="5212532" cy="517595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7885767"/>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4" name="Chart 4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636813200"/>
              </p:ext>
            </p:extLst>
          </p:nvPr>
        </p:nvGraphicFramePr>
        <p:xfrm>
          <a:off x="4498301" y="1339488"/>
          <a:ext cx="4069451" cy="2712967"/>
        </p:xfrm>
        <a:graphic>
          <a:graphicData uri="http://schemas.openxmlformats.org/drawingml/2006/chart">
            <c:chart xmlns:c="http://schemas.openxmlformats.org/drawingml/2006/chart" xmlns:r="http://schemas.openxmlformats.org/officeDocument/2006/relationships" r:id="rId3"/>
          </a:graphicData>
        </a:graphic>
      </p:graphicFrame>
      <p:cxnSp>
        <p:nvCxnSpPr>
          <p:cNvPr id="47" name="Straight Connector 46"/>
          <p:cNvCxnSpPr/>
          <p:nvPr/>
        </p:nvCxnSpPr>
        <p:spPr>
          <a:xfrm>
            <a:off x="6141855" y="3554018"/>
            <a:ext cx="277354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692113" y="2082548"/>
            <a:ext cx="2223287"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231668" y="1865103"/>
            <a:ext cx="1627320" cy="153888"/>
          </a:xfrm>
          <a:prstGeom prst="rect">
            <a:avLst/>
          </a:prstGeom>
          <a:noFill/>
        </p:spPr>
        <p:txBody>
          <a:bodyPr wrap="square" lIns="0" tIns="0" rIns="0" bIns="0" rtlCol="0">
            <a:spAutoFit/>
          </a:bodyPr>
          <a:lstStyle/>
          <a:p>
            <a:pPr algn="r"/>
            <a:r>
              <a:rPr lang="en-US" sz="1000" b="1" dirty="0">
                <a:solidFill>
                  <a:srgbClr val="1673A8"/>
                </a:solidFill>
                <a:ea typeface="ＭＳ Ｐゴシック" charset="0"/>
              </a:rPr>
              <a:t>International ($500M)</a:t>
            </a:r>
            <a:endParaRPr lang="en-US" sz="1000" dirty="0"/>
          </a:p>
        </p:txBody>
      </p:sp>
      <p:sp>
        <p:nvSpPr>
          <p:cNvPr id="50" name="TextBox 49"/>
          <p:cNvSpPr txBox="1"/>
          <p:nvPr/>
        </p:nvSpPr>
        <p:spPr>
          <a:xfrm>
            <a:off x="7231668" y="3350833"/>
            <a:ext cx="1627320" cy="153888"/>
          </a:xfrm>
          <a:prstGeom prst="rect">
            <a:avLst/>
          </a:prstGeom>
          <a:noFill/>
        </p:spPr>
        <p:txBody>
          <a:bodyPr wrap="square" lIns="0" tIns="0" rIns="0" bIns="0" rtlCol="0">
            <a:spAutoFit/>
          </a:bodyPr>
          <a:lstStyle/>
          <a:p>
            <a:pPr algn="r"/>
            <a:r>
              <a:rPr lang="en-US" sz="1000" b="1" dirty="0">
                <a:solidFill>
                  <a:srgbClr val="1673A8"/>
                </a:solidFill>
                <a:ea typeface="ＭＳ Ｐゴシック" charset="0"/>
                <a:cs typeface="Arial Narrow"/>
              </a:rPr>
              <a:t>Domestic ($4B+)</a:t>
            </a:r>
            <a:endParaRPr lang="en-US" sz="1000" dirty="0"/>
          </a:p>
        </p:txBody>
      </p:sp>
      <p:grpSp>
        <p:nvGrpSpPr>
          <p:cNvPr id="120" name="Group 119"/>
          <p:cNvGrpSpPr/>
          <p:nvPr/>
        </p:nvGrpSpPr>
        <p:grpSpPr>
          <a:xfrm>
            <a:off x="4498301" y="3791374"/>
            <a:ext cx="4417099" cy="2712967"/>
            <a:chOff x="4498301" y="1454311"/>
            <a:chExt cx="4417099" cy="2712967"/>
          </a:xfrm>
        </p:grpSpPr>
        <p:graphicFrame>
          <p:nvGraphicFramePr>
            <p:cNvPr id="110" name="Chart 109"/>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49837373"/>
                </p:ext>
              </p:extLst>
            </p:nvPr>
          </p:nvGraphicFramePr>
          <p:xfrm>
            <a:off x="4498301" y="1454311"/>
            <a:ext cx="4069451" cy="2712967"/>
          </p:xfrm>
          <a:graphic>
            <a:graphicData uri="http://schemas.openxmlformats.org/drawingml/2006/chart">
              <c:chart xmlns:c="http://schemas.openxmlformats.org/drawingml/2006/chart" xmlns:r="http://schemas.openxmlformats.org/officeDocument/2006/relationships" r:id="rId4"/>
            </a:graphicData>
          </a:graphic>
        </p:graphicFrame>
        <p:cxnSp>
          <p:nvCxnSpPr>
            <p:cNvPr id="103" name="Straight Connector 102"/>
            <p:cNvCxnSpPr/>
            <p:nvPr/>
          </p:nvCxnSpPr>
          <p:spPr>
            <a:xfrm>
              <a:off x="7175257" y="2838833"/>
              <a:ext cx="1740143"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231668" y="2621388"/>
              <a:ext cx="1627320" cy="153888"/>
            </a:xfrm>
            <a:prstGeom prst="rect">
              <a:avLst/>
            </a:prstGeom>
            <a:noFill/>
          </p:spPr>
          <p:txBody>
            <a:bodyPr wrap="square" lIns="0" tIns="0" rIns="0" bIns="0" rtlCol="0">
              <a:spAutoFit/>
            </a:bodyPr>
            <a:lstStyle/>
            <a:p>
              <a:pPr algn="r"/>
              <a:r>
                <a:rPr lang="en-US" sz="1000" b="1" dirty="0">
                  <a:solidFill>
                    <a:srgbClr val="1673A8"/>
                  </a:solidFill>
                  <a:ea typeface="ＭＳ Ｐゴシック" charset="0"/>
                  <a:cs typeface="Arial Narrow"/>
                </a:rPr>
                <a:t>Licensed A/E</a:t>
              </a:r>
              <a:endParaRPr lang="en-US" sz="1000" dirty="0"/>
            </a:p>
          </p:txBody>
        </p:sp>
        <p:cxnSp>
          <p:nvCxnSpPr>
            <p:cNvPr id="112" name="Straight Connector 111"/>
            <p:cNvCxnSpPr/>
            <p:nvPr/>
          </p:nvCxnSpPr>
          <p:spPr>
            <a:xfrm>
              <a:off x="5838825" y="3434173"/>
              <a:ext cx="307657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927482" y="2286383"/>
              <a:ext cx="298791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7231668" y="2068938"/>
              <a:ext cx="1627320" cy="153888"/>
            </a:xfrm>
            <a:prstGeom prst="rect">
              <a:avLst/>
            </a:prstGeom>
            <a:noFill/>
          </p:spPr>
          <p:txBody>
            <a:bodyPr wrap="square" lIns="0" tIns="0" rIns="0" bIns="0" rtlCol="0">
              <a:spAutoFit/>
            </a:bodyPr>
            <a:lstStyle/>
            <a:p>
              <a:pPr algn="r"/>
              <a:r>
                <a:rPr lang="en-US" sz="1000" b="1" dirty="0">
                  <a:solidFill>
                    <a:srgbClr val="1673A8"/>
                  </a:solidFill>
                  <a:ea typeface="ＭＳ Ｐゴシック" charset="0"/>
                  <a:cs typeface="Arial Narrow"/>
                </a:rPr>
                <a:t>EIT/IDPs</a:t>
              </a:r>
              <a:endParaRPr lang="en-US" sz="1000" dirty="0"/>
            </a:p>
          </p:txBody>
        </p:sp>
        <p:sp>
          <p:nvSpPr>
            <p:cNvPr id="119" name="TextBox 118"/>
            <p:cNvSpPr txBox="1"/>
            <p:nvPr/>
          </p:nvSpPr>
          <p:spPr>
            <a:xfrm>
              <a:off x="7231668" y="3230988"/>
              <a:ext cx="1627320" cy="153888"/>
            </a:xfrm>
            <a:prstGeom prst="rect">
              <a:avLst/>
            </a:prstGeom>
            <a:noFill/>
          </p:spPr>
          <p:txBody>
            <a:bodyPr wrap="square" lIns="0" tIns="0" rIns="0" bIns="0" rtlCol="0">
              <a:spAutoFit/>
            </a:bodyPr>
            <a:lstStyle/>
            <a:p>
              <a:pPr algn="r"/>
              <a:r>
                <a:rPr lang="en-US" sz="1000" b="1" dirty="0">
                  <a:solidFill>
                    <a:srgbClr val="1673A8"/>
                  </a:solidFill>
                  <a:ea typeface="ＭＳ Ｐゴシック" charset="0"/>
                  <a:cs typeface="Arial Narrow"/>
                </a:rPr>
                <a:t>Accredited PMPs</a:t>
              </a:r>
              <a:endParaRPr lang="en-US" sz="1000" dirty="0"/>
            </a:p>
          </p:txBody>
        </p:sp>
      </p:grpSp>
      <p:sp>
        <p:nvSpPr>
          <p:cNvPr id="9" name="Title 8"/>
          <p:cNvSpPr>
            <a:spLocks noGrp="1"/>
          </p:cNvSpPr>
          <p:nvPr>
            <p:ph type="title"/>
          </p:nvPr>
        </p:nvSpPr>
        <p:spPr>
          <a:xfrm>
            <a:off x="228600" y="228600"/>
            <a:ext cx="8686800" cy="567813"/>
          </a:xfrm>
        </p:spPr>
        <p:txBody>
          <a:bodyPr>
            <a:normAutofit/>
          </a:bodyPr>
          <a:lstStyle/>
          <a:p>
            <a:pPr algn="l"/>
            <a:r>
              <a:rPr lang="en-US" b="1" dirty="0">
                <a:solidFill>
                  <a:schemeClr val="bg1">
                    <a:lumMod val="50000"/>
                  </a:schemeClr>
                </a:solidFill>
                <a:latin typeface="+mn-lt"/>
              </a:rPr>
              <a:t>NIKA At-a-Glance </a:t>
            </a:r>
            <a:r>
              <a:rPr lang="en-US" b="0" dirty="0">
                <a:solidFill>
                  <a:srgbClr val="8DC63F"/>
                </a:solidFill>
                <a:latin typeface="+mn-lt"/>
              </a:rPr>
              <a:t>Where Depth Meets Reach</a:t>
            </a:r>
          </a:p>
        </p:txBody>
      </p:sp>
      <p:sp>
        <p:nvSpPr>
          <p:cNvPr id="7" name="TextBox 6"/>
          <p:cNvSpPr txBox="1"/>
          <p:nvPr/>
        </p:nvSpPr>
        <p:spPr>
          <a:xfrm>
            <a:off x="320040" y="811530"/>
            <a:ext cx="8595360" cy="646331"/>
          </a:xfrm>
          <a:prstGeom prst="rect">
            <a:avLst/>
          </a:prstGeom>
          <a:noFill/>
        </p:spPr>
        <p:txBody>
          <a:bodyPr wrap="square" lIns="0" tIns="0" rIns="0" bIns="0" rtlCol="0">
            <a:spAutoFit/>
          </a:bodyPr>
          <a:lstStyle/>
          <a:p>
            <a:r>
              <a:rPr lang="en-US" sz="1600" dirty="0"/>
              <a:t>Enjoy the best of both worlds: </a:t>
            </a:r>
            <a:r>
              <a:rPr lang="en-US" sz="1600" dirty="0">
                <a:solidFill>
                  <a:srgbClr val="1673A8"/>
                </a:solidFill>
              </a:rPr>
              <a:t>A locally-owned and operated business with extensive reach and capability</a:t>
            </a:r>
            <a:r>
              <a:rPr lang="en-US" sz="1600" dirty="0"/>
              <a:t>. Leverage NIKA’s proven strengths to your advantage.</a:t>
            </a:r>
            <a:endParaRPr lang="en-US" sz="1600" b="1" dirty="0">
              <a:solidFill>
                <a:srgbClr val="1673A8"/>
              </a:solidFill>
            </a:endParaRPr>
          </a:p>
          <a:p>
            <a:pPr>
              <a:lnSpc>
                <a:spcPct val="100000"/>
              </a:lnSpc>
            </a:pPr>
            <a:endParaRPr lang="en-US" sz="1000" dirty="0"/>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51" t="1131" r="1515" b="2679"/>
          <a:stretch/>
        </p:blipFill>
        <p:spPr>
          <a:xfrm>
            <a:off x="228600" y="1600200"/>
            <a:ext cx="2496024" cy="1461782"/>
          </a:xfrm>
          <a:prstGeom prst="rect">
            <a:avLst/>
          </a:prstGeom>
        </p:spPr>
      </p:pic>
      <p:grpSp>
        <p:nvGrpSpPr>
          <p:cNvPr id="58" name="Group 57"/>
          <p:cNvGrpSpPr/>
          <p:nvPr/>
        </p:nvGrpSpPr>
        <p:grpSpPr>
          <a:xfrm>
            <a:off x="228600" y="4935905"/>
            <a:ext cx="2401344" cy="1251807"/>
            <a:chOff x="228600" y="4292489"/>
            <a:chExt cx="2401344" cy="1251807"/>
          </a:xfrm>
        </p:grpSpPr>
        <p:pic>
          <p:nvPicPr>
            <p:cNvPr id="4" name="Picture 3"/>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228600" y="4292489"/>
              <a:ext cx="228600" cy="59035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538992" y="4292489"/>
              <a:ext cx="228600" cy="59035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849384" y="4292489"/>
              <a:ext cx="228600" cy="59035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1159776" y="4292489"/>
              <a:ext cx="228600" cy="59035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1470168" y="4292489"/>
              <a:ext cx="228600" cy="590359"/>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1780560" y="4292489"/>
              <a:ext cx="228600" cy="590359"/>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2090952" y="4292489"/>
              <a:ext cx="228600" cy="590359"/>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2401344" y="4292489"/>
              <a:ext cx="228600" cy="590359"/>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228600" y="4953937"/>
              <a:ext cx="228600" cy="59035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538992" y="4953937"/>
              <a:ext cx="228600" cy="590359"/>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849384" y="4953937"/>
              <a:ext cx="228600" cy="590359"/>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1159776" y="4953937"/>
              <a:ext cx="228600" cy="590359"/>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1470168" y="4953937"/>
              <a:ext cx="228600" cy="590359"/>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1780560" y="4953937"/>
              <a:ext cx="228600" cy="590359"/>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2090952" y="4953937"/>
              <a:ext cx="228600" cy="590359"/>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2401344" y="4953937"/>
              <a:ext cx="228600" cy="590359"/>
            </a:xfrm>
            <a:prstGeom prst="rect">
              <a:avLst/>
            </a:prstGeom>
          </p:spPr>
        </p:pic>
      </p:grpSp>
      <p:cxnSp>
        <p:nvCxnSpPr>
          <p:cNvPr id="6" name="Straight Connector 5"/>
          <p:cNvCxnSpPr/>
          <p:nvPr/>
        </p:nvCxnSpPr>
        <p:spPr>
          <a:xfrm>
            <a:off x="228600" y="4650840"/>
            <a:ext cx="5105400" cy="0"/>
          </a:xfrm>
          <a:prstGeom prst="line">
            <a:avLst/>
          </a:prstGeom>
          <a:ln>
            <a:solidFill>
              <a:srgbClr val="898989"/>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776058" y="4935395"/>
            <a:ext cx="2557942" cy="1292662"/>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400" b="1" dirty="0">
                <a:solidFill>
                  <a:srgbClr val="1673A8"/>
                </a:solidFill>
                <a:ea typeface="ＭＳ Ｐゴシック" charset="0"/>
                <a:cs typeface="Arial Narrow"/>
              </a:rPr>
              <a:t>150</a:t>
            </a:r>
            <a:r>
              <a:rPr lang="en-US" sz="1400" b="1" dirty="0">
                <a:solidFill>
                  <a:srgbClr val="E98141"/>
                </a:solidFill>
                <a:ea typeface="ＭＳ Ｐゴシック" charset="0"/>
                <a:cs typeface="Arial Narrow"/>
              </a:rPr>
              <a:t> </a:t>
            </a:r>
            <a:r>
              <a:rPr lang="en-US" sz="1400" b="1" dirty="0">
                <a:ea typeface="ＭＳ Ｐゴシック" charset="0"/>
                <a:cs typeface="Arial Narrow"/>
              </a:rPr>
              <a:t>employees</a:t>
            </a:r>
          </a:p>
          <a:p>
            <a:pPr marL="171450" indent="-171450">
              <a:buFont typeface="Arial" panose="020B0604020202020204" pitchFamily="34" charset="0"/>
              <a:buChar char="•"/>
            </a:pPr>
            <a:r>
              <a:rPr lang="en-US" sz="1400" b="1" dirty="0">
                <a:ea typeface="ＭＳ Ｐゴシック" charset="0"/>
              </a:rPr>
              <a:t>Nearly </a:t>
            </a:r>
            <a:r>
              <a:rPr lang="en-US" sz="1400" b="1" dirty="0">
                <a:solidFill>
                  <a:srgbClr val="1673A8"/>
                </a:solidFill>
                <a:ea typeface="ＭＳ Ｐゴシック" charset="0"/>
              </a:rPr>
              <a:t>100 live and work in the region</a:t>
            </a:r>
            <a:r>
              <a:rPr lang="en-US" sz="1400" b="1" dirty="0">
                <a:ea typeface="ＭＳ Ｐゴシック" charset="0"/>
              </a:rPr>
              <a:t>; the rest are stationed around the globe</a:t>
            </a:r>
          </a:p>
          <a:p>
            <a:pPr marL="171450" indent="-171450">
              <a:buFont typeface="Arial" panose="020B0604020202020204" pitchFamily="34" charset="0"/>
              <a:buChar char="•"/>
            </a:pPr>
            <a:r>
              <a:rPr lang="en-US" sz="1400" b="1" dirty="0">
                <a:ea typeface="ＭＳ Ｐゴシック" charset="0"/>
              </a:rPr>
              <a:t>More than </a:t>
            </a:r>
            <a:r>
              <a:rPr lang="en-US" sz="1400" b="1" dirty="0">
                <a:solidFill>
                  <a:srgbClr val="1673A8"/>
                </a:solidFill>
                <a:ea typeface="ＭＳ Ｐゴシック" charset="0"/>
              </a:rPr>
              <a:t>75 A/E specialists </a:t>
            </a:r>
            <a:r>
              <a:rPr lang="en-US" sz="1400" b="1" dirty="0">
                <a:ea typeface="ＭＳ Ｐゴシック" charset="0"/>
              </a:rPr>
              <a:t>on staff</a:t>
            </a:r>
          </a:p>
        </p:txBody>
      </p:sp>
      <p:cxnSp>
        <p:nvCxnSpPr>
          <p:cNvPr id="39" name="Straight Connector 38"/>
          <p:cNvCxnSpPr/>
          <p:nvPr/>
        </p:nvCxnSpPr>
        <p:spPr>
          <a:xfrm>
            <a:off x="228600" y="3089361"/>
            <a:ext cx="5105400" cy="0"/>
          </a:xfrm>
          <a:prstGeom prst="line">
            <a:avLst/>
          </a:prstGeom>
          <a:ln>
            <a:solidFill>
              <a:srgbClr val="898989"/>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924174" y="1592427"/>
            <a:ext cx="2143125" cy="984885"/>
          </a:xfrm>
          <a:prstGeom prst="rect">
            <a:avLst/>
          </a:prstGeom>
          <a:noFill/>
        </p:spPr>
        <p:txBody>
          <a:bodyPr wrap="square" lIns="0" tIns="0" rIns="0" bIns="0" rtlCol="0">
            <a:spAutoFit/>
          </a:bodyPr>
          <a:lstStyle/>
          <a:p>
            <a:r>
              <a:rPr lang="en-US" b="1" dirty="0">
                <a:solidFill>
                  <a:srgbClr val="1673A8"/>
                </a:solidFill>
              </a:rPr>
              <a:t>45 </a:t>
            </a:r>
            <a:r>
              <a:rPr lang="en-US" b="1" dirty="0"/>
              <a:t>States</a:t>
            </a:r>
          </a:p>
          <a:p>
            <a:r>
              <a:rPr lang="en-US" b="1" dirty="0">
                <a:solidFill>
                  <a:srgbClr val="1673A8"/>
                </a:solidFill>
              </a:rPr>
              <a:t>23</a:t>
            </a:r>
            <a:r>
              <a:rPr lang="en-US" b="1" dirty="0">
                <a:solidFill>
                  <a:srgbClr val="E98141"/>
                </a:solidFill>
              </a:rPr>
              <a:t> </a:t>
            </a:r>
            <a:r>
              <a:rPr lang="en-US" b="1" dirty="0"/>
              <a:t>Countries</a:t>
            </a:r>
            <a:endParaRPr lang="en-US" dirty="0"/>
          </a:p>
          <a:p>
            <a:pPr>
              <a:lnSpc>
                <a:spcPct val="100000"/>
              </a:lnSpc>
            </a:pPr>
            <a:r>
              <a:rPr lang="en-US" sz="1400" dirty="0"/>
              <a:t>Working coast-to-coast </a:t>
            </a:r>
          </a:p>
          <a:p>
            <a:pPr>
              <a:lnSpc>
                <a:spcPct val="100000"/>
              </a:lnSpc>
            </a:pPr>
            <a:r>
              <a:rPr lang="en-US" sz="1400" dirty="0"/>
              <a:t>and around the globe.</a:t>
            </a:r>
          </a:p>
        </p:txBody>
      </p:sp>
      <p:sp>
        <p:nvSpPr>
          <p:cNvPr id="94" name="TextBox 93"/>
          <p:cNvSpPr txBox="1"/>
          <p:nvPr/>
        </p:nvSpPr>
        <p:spPr>
          <a:xfrm>
            <a:off x="2924174" y="3578696"/>
            <a:ext cx="2409826" cy="830997"/>
          </a:xfrm>
          <a:prstGeom prst="rect">
            <a:avLst/>
          </a:prstGeom>
          <a:noFill/>
        </p:spPr>
        <p:txBody>
          <a:bodyPr wrap="square" lIns="0" tIns="0" rIns="0" bIns="0" rtlCol="0">
            <a:spAutoFit/>
          </a:bodyPr>
          <a:lstStyle/>
          <a:p>
            <a:pPr marL="628650" indent="-628650"/>
            <a:r>
              <a:rPr lang="en-US" b="1" dirty="0">
                <a:solidFill>
                  <a:srgbClr val="1673A8"/>
                </a:solidFill>
              </a:rPr>
              <a:t>125 	</a:t>
            </a:r>
            <a:r>
              <a:rPr lang="en-US" b="1" dirty="0"/>
              <a:t>Transactions</a:t>
            </a:r>
          </a:p>
          <a:p>
            <a:pPr marL="628650" indent="-628650"/>
            <a:r>
              <a:rPr lang="en-US" b="1" dirty="0">
                <a:solidFill>
                  <a:srgbClr val="1673A8"/>
                </a:solidFill>
              </a:rPr>
              <a:t>$33M 	</a:t>
            </a:r>
            <a:r>
              <a:rPr lang="en-US" b="1" dirty="0"/>
              <a:t>Funds Awarded</a:t>
            </a:r>
          </a:p>
          <a:p>
            <a:pPr marL="628650" indent="-628650"/>
            <a:r>
              <a:rPr lang="en-US" b="1" dirty="0">
                <a:solidFill>
                  <a:srgbClr val="1673A8"/>
                </a:solidFill>
              </a:rPr>
              <a:t>3</a:t>
            </a:r>
            <a:r>
              <a:rPr lang="en-US" b="1" dirty="0">
                <a:solidFill>
                  <a:srgbClr val="E98141"/>
                </a:solidFill>
              </a:rPr>
              <a:t> </a:t>
            </a:r>
            <a:r>
              <a:rPr lang="en-US" b="1" dirty="0">
                <a:solidFill>
                  <a:srgbClr val="1673A8"/>
                </a:solidFill>
              </a:rPr>
              <a:t>	</a:t>
            </a:r>
            <a:r>
              <a:rPr lang="en-US" b="1" dirty="0"/>
              <a:t>1</a:t>
            </a:r>
            <a:r>
              <a:rPr lang="en-US" b="1" baseline="30000" dirty="0"/>
              <a:t>st</a:t>
            </a:r>
            <a:r>
              <a:rPr lang="en-US" b="1" dirty="0"/>
              <a:t> Time Agencies</a:t>
            </a:r>
          </a:p>
        </p:txBody>
      </p:sp>
      <p:sp>
        <p:nvSpPr>
          <p:cNvPr id="95" name="TextBox 94"/>
          <p:cNvSpPr txBox="1"/>
          <p:nvPr/>
        </p:nvSpPr>
        <p:spPr>
          <a:xfrm>
            <a:off x="236037" y="1424016"/>
            <a:ext cx="2137095" cy="307777"/>
          </a:xfrm>
          <a:prstGeom prst="rect">
            <a:avLst/>
          </a:prstGeom>
          <a:noFill/>
        </p:spPr>
        <p:txBody>
          <a:bodyPr wrap="square" lIns="0" tIns="0" rIns="0" bIns="0" rtlCol="0">
            <a:spAutoFit/>
          </a:bodyPr>
          <a:lstStyle/>
          <a:p>
            <a:r>
              <a:rPr lang="en-US" sz="1000" b="1" dirty="0">
                <a:solidFill>
                  <a:srgbClr val="000000"/>
                </a:solidFill>
                <a:ea typeface="ＭＳ Ｐゴシック" charset="0"/>
                <a:cs typeface="Arial Narrow"/>
              </a:rPr>
              <a:t>Geographic Reach</a:t>
            </a:r>
            <a:endParaRPr lang="en-US" sz="1000" dirty="0">
              <a:solidFill>
                <a:srgbClr val="000000"/>
              </a:solidFill>
              <a:ea typeface="ＭＳ Ｐゴシック" charset="0"/>
              <a:cs typeface="Arial Narrow"/>
            </a:endParaRPr>
          </a:p>
          <a:p>
            <a:pPr>
              <a:lnSpc>
                <a:spcPct val="100000"/>
              </a:lnSpc>
            </a:pPr>
            <a:endParaRPr lang="en-US" sz="1000" dirty="0">
              <a:solidFill>
                <a:srgbClr val="000000"/>
              </a:solidFill>
            </a:endParaRPr>
          </a:p>
        </p:txBody>
      </p:sp>
      <p:sp>
        <p:nvSpPr>
          <p:cNvPr id="96" name="TextBox 95"/>
          <p:cNvSpPr txBox="1"/>
          <p:nvPr/>
        </p:nvSpPr>
        <p:spPr>
          <a:xfrm>
            <a:off x="236037" y="3128991"/>
            <a:ext cx="2137095" cy="307777"/>
          </a:xfrm>
          <a:prstGeom prst="rect">
            <a:avLst/>
          </a:prstGeom>
          <a:noFill/>
        </p:spPr>
        <p:txBody>
          <a:bodyPr wrap="square" lIns="0" tIns="0" rIns="0" bIns="0" rtlCol="0">
            <a:spAutoFit/>
          </a:bodyPr>
          <a:lstStyle/>
          <a:p>
            <a:r>
              <a:rPr lang="en-US" sz="1000" b="1" dirty="0">
                <a:solidFill>
                  <a:srgbClr val="000000"/>
                </a:solidFill>
                <a:ea typeface="ＭＳ Ｐゴシック" charset="0"/>
                <a:cs typeface="Arial Narrow"/>
              </a:rPr>
              <a:t>Contract Success</a:t>
            </a:r>
            <a:endParaRPr lang="en-US" sz="1000" dirty="0">
              <a:solidFill>
                <a:srgbClr val="000000"/>
              </a:solidFill>
              <a:ea typeface="ＭＳ Ｐゴシック" charset="0"/>
              <a:cs typeface="Arial Narrow"/>
            </a:endParaRPr>
          </a:p>
          <a:p>
            <a:pPr>
              <a:lnSpc>
                <a:spcPct val="100000"/>
              </a:lnSpc>
            </a:pPr>
            <a:endParaRPr lang="en-US" sz="1000" dirty="0">
              <a:solidFill>
                <a:srgbClr val="000000"/>
              </a:solidFill>
            </a:endParaRPr>
          </a:p>
        </p:txBody>
      </p:sp>
      <p:sp>
        <p:nvSpPr>
          <p:cNvPr id="97" name="TextBox 96"/>
          <p:cNvSpPr txBox="1"/>
          <p:nvPr/>
        </p:nvSpPr>
        <p:spPr>
          <a:xfrm>
            <a:off x="236037" y="4710141"/>
            <a:ext cx="2137095" cy="307777"/>
          </a:xfrm>
          <a:prstGeom prst="rect">
            <a:avLst/>
          </a:prstGeom>
          <a:noFill/>
        </p:spPr>
        <p:txBody>
          <a:bodyPr wrap="square" lIns="0" tIns="0" rIns="0" bIns="0" rtlCol="0">
            <a:spAutoFit/>
          </a:bodyPr>
          <a:lstStyle/>
          <a:p>
            <a:r>
              <a:rPr lang="en-US" sz="1000" b="1" dirty="0">
                <a:solidFill>
                  <a:srgbClr val="000000"/>
                </a:solidFill>
                <a:ea typeface="ＭＳ Ｐゴシック" charset="0"/>
                <a:cs typeface="Arial Narrow"/>
              </a:rPr>
              <a:t>Bench Strength</a:t>
            </a:r>
            <a:endParaRPr lang="en-US" sz="1000" dirty="0">
              <a:solidFill>
                <a:srgbClr val="000000"/>
              </a:solidFill>
              <a:ea typeface="ＭＳ Ｐゴシック" charset="0"/>
              <a:cs typeface="Arial Narrow"/>
            </a:endParaRPr>
          </a:p>
          <a:p>
            <a:pPr>
              <a:lnSpc>
                <a:spcPct val="100000"/>
              </a:lnSpc>
            </a:pPr>
            <a:endParaRPr lang="en-US" sz="1000" dirty="0">
              <a:solidFill>
                <a:srgbClr val="000000"/>
              </a:solidFill>
            </a:endParaRPr>
          </a:p>
        </p:txBody>
      </p:sp>
      <p:sp>
        <p:nvSpPr>
          <p:cNvPr id="106" name="TextBox 105"/>
          <p:cNvSpPr txBox="1"/>
          <p:nvPr/>
        </p:nvSpPr>
        <p:spPr>
          <a:xfrm>
            <a:off x="228599" y="3578696"/>
            <a:ext cx="2496025" cy="830997"/>
          </a:xfrm>
          <a:prstGeom prst="rect">
            <a:avLst/>
          </a:prstGeom>
          <a:noFill/>
        </p:spPr>
        <p:txBody>
          <a:bodyPr wrap="square" lIns="0" tIns="0" rIns="0" bIns="0" rtlCol="0">
            <a:spAutoFit/>
          </a:bodyPr>
          <a:lstStyle/>
          <a:p>
            <a:pPr marL="741363" indent="-741363"/>
            <a:r>
              <a:rPr lang="en-US" b="1" dirty="0">
                <a:solidFill>
                  <a:srgbClr val="1673A8"/>
                </a:solidFill>
              </a:rPr>
              <a:t>761 	</a:t>
            </a:r>
            <a:r>
              <a:rPr lang="en-US" b="1" dirty="0"/>
              <a:t>Transactions</a:t>
            </a:r>
          </a:p>
          <a:p>
            <a:pPr marL="741363" indent="-741363"/>
            <a:r>
              <a:rPr lang="en-US" b="1" dirty="0">
                <a:solidFill>
                  <a:srgbClr val="1673A8"/>
                </a:solidFill>
              </a:rPr>
              <a:t>$111.5M </a:t>
            </a:r>
            <a:r>
              <a:rPr lang="en-US" b="1" dirty="0"/>
              <a:t>Funds Awarded</a:t>
            </a:r>
          </a:p>
          <a:p>
            <a:pPr marL="741363" indent="-741363"/>
            <a:r>
              <a:rPr lang="en-US" b="1" dirty="0">
                <a:solidFill>
                  <a:srgbClr val="1673A8"/>
                </a:solidFill>
              </a:rPr>
              <a:t>16</a:t>
            </a:r>
            <a:r>
              <a:rPr lang="en-US" b="1" dirty="0">
                <a:solidFill>
                  <a:srgbClr val="E98141"/>
                </a:solidFill>
              </a:rPr>
              <a:t> </a:t>
            </a:r>
            <a:r>
              <a:rPr lang="en-US" b="1" dirty="0">
                <a:solidFill>
                  <a:srgbClr val="1673A8"/>
                </a:solidFill>
              </a:rPr>
              <a:t>	</a:t>
            </a:r>
            <a:r>
              <a:rPr lang="en-US" b="1" dirty="0"/>
              <a:t>Agencies</a:t>
            </a:r>
          </a:p>
        </p:txBody>
      </p:sp>
      <p:sp>
        <p:nvSpPr>
          <p:cNvPr id="107" name="TextBox 106"/>
          <p:cNvSpPr txBox="1"/>
          <p:nvPr/>
        </p:nvSpPr>
        <p:spPr>
          <a:xfrm>
            <a:off x="225381" y="3332646"/>
            <a:ext cx="2413587" cy="215444"/>
          </a:xfrm>
          <a:prstGeom prst="rect">
            <a:avLst/>
          </a:prstGeom>
          <a:noFill/>
        </p:spPr>
        <p:txBody>
          <a:bodyPr wrap="square" lIns="0" tIns="0" rIns="0" bIns="0" rtlCol="0">
            <a:spAutoFit/>
          </a:bodyPr>
          <a:lstStyle/>
          <a:p>
            <a:r>
              <a:rPr lang="en-US" sz="1400" b="1" dirty="0">
                <a:solidFill>
                  <a:srgbClr val="000000"/>
                </a:solidFill>
                <a:ea typeface="ＭＳ Ｐゴシック" charset="0"/>
                <a:cs typeface="Arial Narrow"/>
              </a:rPr>
              <a:t>Total Government Contracts (8yr)</a:t>
            </a:r>
            <a:endParaRPr lang="en-US" sz="1000" dirty="0">
              <a:solidFill>
                <a:srgbClr val="000000"/>
              </a:solidFill>
            </a:endParaRPr>
          </a:p>
        </p:txBody>
      </p:sp>
      <p:sp>
        <p:nvSpPr>
          <p:cNvPr id="108" name="TextBox 107"/>
          <p:cNvSpPr txBox="1"/>
          <p:nvPr/>
        </p:nvSpPr>
        <p:spPr>
          <a:xfrm>
            <a:off x="2930204" y="3332646"/>
            <a:ext cx="2403796" cy="215444"/>
          </a:xfrm>
          <a:prstGeom prst="rect">
            <a:avLst/>
          </a:prstGeom>
          <a:noFill/>
        </p:spPr>
        <p:txBody>
          <a:bodyPr wrap="square" lIns="0" tIns="0" rIns="0" bIns="0" rtlCol="0">
            <a:spAutoFit/>
          </a:bodyPr>
          <a:lstStyle/>
          <a:p>
            <a:r>
              <a:rPr lang="en-US" sz="1400" b="1" dirty="0">
                <a:solidFill>
                  <a:srgbClr val="000000"/>
                </a:solidFill>
                <a:ea typeface="ＭＳ Ｐゴシック" charset="0"/>
                <a:cs typeface="Arial Narrow"/>
              </a:rPr>
              <a:t>2015/16 Government Contracts</a:t>
            </a:r>
            <a:endParaRPr lang="en-US" sz="1000" dirty="0">
              <a:solidFill>
                <a:srgbClr val="000000"/>
              </a:solidFill>
            </a:endParaRPr>
          </a:p>
        </p:txBody>
      </p:sp>
      <p:sp>
        <p:nvSpPr>
          <p:cNvPr id="111" name="TextBox 110"/>
          <p:cNvSpPr txBox="1"/>
          <p:nvPr/>
        </p:nvSpPr>
        <p:spPr>
          <a:xfrm>
            <a:off x="5550987" y="3860130"/>
            <a:ext cx="2137095" cy="307777"/>
          </a:xfrm>
          <a:prstGeom prst="rect">
            <a:avLst/>
          </a:prstGeom>
          <a:noFill/>
        </p:spPr>
        <p:txBody>
          <a:bodyPr wrap="square" lIns="0" tIns="0" rIns="0" bIns="0" rtlCol="0">
            <a:spAutoFit/>
          </a:bodyPr>
          <a:lstStyle/>
          <a:p>
            <a:r>
              <a:rPr lang="en-US" sz="1000" b="1" dirty="0">
                <a:solidFill>
                  <a:srgbClr val="000000"/>
                </a:solidFill>
                <a:ea typeface="ＭＳ Ｐゴシック" charset="0"/>
                <a:cs typeface="Arial Narrow"/>
              </a:rPr>
              <a:t>Studio Demographics</a:t>
            </a:r>
            <a:endParaRPr lang="en-US" sz="1000" dirty="0">
              <a:solidFill>
                <a:srgbClr val="000000"/>
              </a:solidFill>
              <a:ea typeface="ＭＳ Ｐゴシック" charset="0"/>
              <a:cs typeface="Arial Narrow"/>
            </a:endParaRPr>
          </a:p>
          <a:p>
            <a:pPr>
              <a:lnSpc>
                <a:spcPct val="100000"/>
              </a:lnSpc>
            </a:pPr>
            <a:endParaRPr lang="en-US" sz="1000" dirty="0">
              <a:solidFill>
                <a:srgbClr val="000000"/>
              </a:solidFill>
            </a:endParaRPr>
          </a:p>
        </p:txBody>
      </p:sp>
      <p:sp>
        <p:nvSpPr>
          <p:cNvPr id="42" name="TextBox 41"/>
          <p:cNvSpPr txBox="1"/>
          <p:nvPr/>
        </p:nvSpPr>
        <p:spPr>
          <a:xfrm>
            <a:off x="5550986" y="1424016"/>
            <a:ext cx="2137095" cy="307777"/>
          </a:xfrm>
          <a:prstGeom prst="rect">
            <a:avLst/>
          </a:prstGeom>
          <a:noFill/>
        </p:spPr>
        <p:txBody>
          <a:bodyPr wrap="square" lIns="0" tIns="0" rIns="0" bIns="0" rtlCol="0">
            <a:spAutoFit/>
          </a:bodyPr>
          <a:lstStyle/>
          <a:p>
            <a:r>
              <a:rPr lang="en-US" sz="1000" b="1" dirty="0">
                <a:solidFill>
                  <a:srgbClr val="000000"/>
                </a:solidFill>
                <a:ea typeface="ＭＳ Ｐゴシック" charset="0"/>
                <a:cs typeface="Arial Narrow"/>
              </a:rPr>
              <a:t>Total Construction Dollar Value (LTD)</a:t>
            </a:r>
            <a:endParaRPr lang="en-US" sz="1000" dirty="0">
              <a:solidFill>
                <a:srgbClr val="000000"/>
              </a:solidFill>
              <a:ea typeface="ＭＳ Ｐゴシック" charset="0"/>
              <a:cs typeface="Arial Narrow"/>
            </a:endParaRPr>
          </a:p>
          <a:p>
            <a:pPr>
              <a:lnSpc>
                <a:spcPct val="100000"/>
              </a:lnSpc>
            </a:pPr>
            <a:endParaRPr lang="en-US" sz="1000"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4984822"/>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6" name="Picture 85"/>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75756" y="3585424"/>
            <a:ext cx="985579" cy="985579"/>
          </a:xfrm>
          <a:prstGeom prst="rect">
            <a:avLst/>
          </a:prstGeom>
        </p:spPr>
      </p:pic>
      <p:pic>
        <p:nvPicPr>
          <p:cNvPr id="85" name="Picture 84"/>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45435" y="2685381"/>
            <a:ext cx="997839" cy="746936"/>
          </a:xfrm>
          <a:prstGeom prst="rect">
            <a:avLst/>
          </a:prstGeom>
        </p:spPr>
      </p:pic>
      <p:pic>
        <p:nvPicPr>
          <p:cNvPr id="23" name="Content Placeholder 9"/>
          <p:cNvPicPr>
            <a:picLocks noGrp="1" noChangeAspect="1"/>
          </p:cNvPicPr>
          <p:nvPr>
            <p:ph idx="1"/>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01440" y="1600200"/>
            <a:ext cx="914400" cy="914400"/>
          </a:xfrm>
        </p:spPr>
      </p:pic>
      <p:sp>
        <p:nvSpPr>
          <p:cNvPr id="9" name="Title 8"/>
          <p:cNvSpPr>
            <a:spLocks noGrp="1"/>
          </p:cNvSpPr>
          <p:nvPr>
            <p:ph type="title"/>
          </p:nvPr>
        </p:nvSpPr>
        <p:spPr>
          <a:xfrm>
            <a:off x="228600" y="228600"/>
            <a:ext cx="8686800" cy="567813"/>
          </a:xfrm>
        </p:spPr>
        <p:txBody>
          <a:bodyPr>
            <a:normAutofit/>
          </a:bodyPr>
          <a:lstStyle/>
          <a:p>
            <a:pPr algn="l"/>
            <a:r>
              <a:rPr lang="en-US" b="1" dirty="0">
                <a:solidFill>
                  <a:schemeClr val="bg1">
                    <a:lumMod val="50000"/>
                  </a:schemeClr>
                </a:solidFill>
                <a:latin typeface="+mn-lt"/>
              </a:rPr>
              <a:t>Clients, Partners and Community </a:t>
            </a:r>
            <a:r>
              <a:rPr lang="en-US" b="0" dirty="0">
                <a:solidFill>
                  <a:srgbClr val="8DC63F"/>
                </a:solidFill>
                <a:latin typeface="+mn-lt"/>
              </a:rPr>
              <a:t>Working Together</a:t>
            </a:r>
          </a:p>
        </p:txBody>
      </p:sp>
      <p:sp>
        <p:nvSpPr>
          <p:cNvPr id="7" name="TextBox 6"/>
          <p:cNvSpPr txBox="1"/>
          <p:nvPr/>
        </p:nvSpPr>
        <p:spPr>
          <a:xfrm>
            <a:off x="320040" y="811530"/>
            <a:ext cx="8595360" cy="646331"/>
          </a:xfrm>
          <a:prstGeom prst="rect">
            <a:avLst/>
          </a:prstGeom>
          <a:noFill/>
        </p:spPr>
        <p:txBody>
          <a:bodyPr wrap="square" lIns="0" tIns="0" rIns="0" bIns="0" rtlCol="0">
            <a:spAutoFit/>
          </a:bodyPr>
          <a:lstStyle/>
          <a:p>
            <a:r>
              <a:rPr lang="en-US" sz="1600" dirty="0"/>
              <a:t>Building strong partnerships and key relationships. </a:t>
            </a:r>
            <a:r>
              <a:rPr lang="en-US" sz="1600" dirty="0">
                <a:solidFill>
                  <a:srgbClr val="1673A8"/>
                </a:solidFill>
              </a:rPr>
              <a:t>Benefit from NIKA’s strong ties with government agencies, corporate partnerships, education institutions, and the local business community</a:t>
            </a:r>
            <a:r>
              <a:rPr lang="en-US" sz="1600" dirty="0"/>
              <a:t>.</a:t>
            </a:r>
          </a:p>
          <a:p>
            <a:pPr>
              <a:lnSpc>
                <a:spcPct val="100000"/>
              </a:lnSpc>
            </a:pPr>
            <a:endParaRPr lang="en-US" sz="1000" dirty="0"/>
          </a:p>
        </p:txBody>
      </p:sp>
      <p:pic>
        <p:nvPicPr>
          <p:cNvPr id="24" name="Picture 23"/>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84022" y="1603772"/>
            <a:ext cx="914400" cy="914400"/>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1600200"/>
            <a:ext cx="914400" cy="914400"/>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599" y="5126696"/>
            <a:ext cx="1447801" cy="237245"/>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99334" y="1835371"/>
            <a:ext cx="1475754" cy="411361"/>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606775" y="3745199"/>
            <a:ext cx="821450" cy="821450"/>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03874" y="3220933"/>
            <a:ext cx="1466674" cy="578950"/>
          </a:xfrm>
          <a:prstGeom prst="rect">
            <a:avLst/>
          </a:prstGeom>
        </p:spPr>
      </p:pic>
      <p:pic>
        <p:nvPicPr>
          <p:cNvPr id="35" name="Picture 34"/>
          <p:cNvPicPr>
            <a:picLocks noChangeAspect="1"/>
          </p:cNvPicPr>
          <p:nvPr/>
        </p:nvPicPr>
        <p:blipFill rotWithShape="1">
          <a:blip r:embed="rId1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9932" b="30050"/>
          <a:stretch/>
        </p:blipFill>
        <p:spPr>
          <a:xfrm>
            <a:off x="5211035" y="3326631"/>
            <a:ext cx="1663702" cy="377505"/>
          </a:xfrm>
          <a:prstGeom prst="rect">
            <a:avLst/>
          </a:prstGeom>
        </p:spPr>
      </p:pic>
      <p:pic>
        <p:nvPicPr>
          <p:cNvPr id="36" name="Picture 35"/>
          <p:cNvPicPr>
            <a:picLocks noChangeAspect="1"/>
          </p:cNvPicPr>
          <p:nvPr/>
        </p:nvPicPr>
        <p:blipFill>
          <a:blip r:embed="rId1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64453" y="3269535"/>
            <a:ext cx="1513477" cy="475664"/>
          </a:xfrm>
          <a:prstGeom prst="rect">
            <a:avLst/>
          </a:prstGeom>
        </p:spPr>
      </p:pic>
      <p:pic>
        <p:nvPicPr>
          <p:cNvPr id="37" name="Picture 36"/>
          <p:cNvPicPr>
            <a:picLocks noChangeAspect="1"/>
          </p:cNvPicPr>
          <p:nvPr/>
        </p:nvPicPr>
        <p:blipFill>
          <a:blip r:embed="rId1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09285" y="1840269"/>
            <a:ext cx="1445003" cy="406463"/>
          </a:xfrm>
          <a:prstGeom prst="rect">
            <a:avLst/>
          </a:prstGeom>
        </p:spPr>
      </p:pic>
      <p:pic>
        <p:nvPicPr>
          <p:cNvPr id="38" name="Picture 37"/>
          <p:cNvPicPr>
            <a:picLocks noChangeAspect="1"/>
          </p:cNvPicPr>
          <p:nvPr/>
        </p:nvPicPr>
        <p:blipFill>
          <a:blip r:embed="rId1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130175" y="1644646"/>
            <a:ext cx="1202446" cy="791207"/>
          </a:xfrm>
          <a:prstGeom prst="rect">
            <a:avLst/>
          </a:prstGeom>
        </p:spPr>
      </p:pic>
      <p:pic>
        <p:nvPicPr>
          <p:cNvPr id="39" name="Picture 38"/>
          <p:cNvPicPr>
            <a:picLocks noChangeAspect="1"/>
          </p:cNvPicPr>
          <p:nvPr/>
        </p:nvPicPr>
        <p:blipFill>
          <a:blip r:embed="rId1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02891" y="2538481"/>
            <a:ext cx="1469958" cy="643819"/>
          </a:xfrm>
          <a:prstGeom prst="rect">
            <a:avLst/>
          </a:prstGeom>
        </p:spPr>
      </p:pic>
      <p:pic>
        <p:nvPicPr>
          <p:cNvPr id="40" name="Picture 39"/>
          <p:cNvPicPr>
            <a:picLocks noChangeAspect="1"/>
          </p:cNvPicPr>
          <p:nvPr/>
        </p:nvPicPr>
        <p:blipFill>
          <a:blip r:embed="rId1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68701" y="2514436"/>
            <a:ext cx="1617167" cy="559526"/>
          </a:xfrm>
          <a:prstGeom prst="rect">
            <a:avLst/>
          </a:prstGeom>
        </p:spPr>
      </p:pic>
      <p:cxnSp>
        <p:nvCxnSpPr>
          <p:cNvPr id="22" name="Straight Connector 21"/>
          <p:cNvCxnSpPr/>
          <p:nvPr/>
        </p:nvCxnSpPr>
        <p:spPr>
          <a:xfrm>
            <a:off x="3433191" y="1588770"/>
            <a:ext cx="0" cy="4513580"/>
          </a:xfrm>
          <a:prstGeom prst="line">
            <a:avLst/>
          </a:prstGeom>
          <a:ln>
            <a:solidFill>
              <a:srgbClr val="898989"/>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1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61220" y="5426279"/>
            <a:ext cx="1527063" cy="416125"/>
          </a:xfrm>
          <a:prstGeom prst="rect">
            <a:avLst/>
          </a:prstGeom>
        </p:spPr>
      </p:pic>
      <p:pic>
        <p:nvPicPr>
          <p:cNvPr id="8" name="Picture 7"/>
          <p:cNvPicPr>
            <a:picLocks noChangeAspect="1"/>
          </p:cNvPicPr>
          <p:nvPr/>
        </p:nvPicPr>
        <p:blipFill>
          <a:blip r:embed="rId1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09682" y="5109862"/>
            <a:ext cx="1779329" cy="1001447"/>
          </a:xfrm>
          <a:prstGeom prst="rect">
            <a:avLst/>
          </a:prstGeom>
        </p:spPr>
      </p:pic>
      <p:pic>
        <p:nvPicPr>
          <p:cNvPr id="11" name="Picture 10"/>
          <p:cNvPicPr>
            <a:picLocks noChangeAspect="1"/>
          </p:cNvPicPr>
          <p:nvPr/>
        </p:nvPicPr>
        <p:blipFill rotWithShape="1">
          <a:blip r:embed="rId2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4864" b="24990"/>
          <a:stretch/>
        </p:blipFill>
        <p:spPr>
          <a:xfrm>
            <a:off x="6876251" y="2533142"/>
            <a:ext cx="1643038" cy="522115"/>
          </a:xfrm>
          <a:prstGeom prst="rect">
            <a:avLst/>
          </a:prstGeom>
        </p:spPr>
      </p:pic>
      <p:pic>
        <p:nvPicPr>
          <p:cNvPr id="41" name="Picture 40"/>
          <p:cNvPicPr>
            <a:picLocks noChangeAspect="1"/>
          </p:cNvPicPr>
          <p:nvPr/>
        </p:nvPicPr>
        <p:blipFill>
          <a:blip r:embed="rId2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08313" y="5136280"/>
            <a:ext cx="925851" cy="919679"/>
          </a:xfrm>
          <a:prstGeom prst="rect">
            <a:avLst/>
          </a:prstGeom>
        </p:spPr>
      </p:pic>
      <p:sp>
        <p:nvSpPr>
          <p:cNvPr id="52" name="TextBox 51"/>
          <p:cNvSpPr txBox="1"/>
          <p:nvPr/>
        </p:nvSpPr>
        <p:spPr>
          <a:xfrm>
            <a:off x="236037" y="1424016"/>
            <a:ext cx="2137095" cy="307777"/>
          </a:xfrm>
          <a:prstGeom prst="rect">
            <a:avLst/>
          </a:prstGeom>
          <a:noFill/>
        </p:spPr>
        <p:txBody>
          <a:bodyPr wrap="square" lIns="0" tIns="0" rIns="0" bIns="0" rtlCol="0">
            <a:spAutoFit/>
          </a:bodyPr>
          <a:lstStyle/>
          <a:p>
            <a:r>
              <a:rPr lang="en-US" sz="1000" b="1" dirty="0">
                <a:solidFill>
                  <a:srgbClr val="000000"/>
                </a:solidFill>
                <a:ea typeface="ＭＳ Ｐゴシック" charset="0"/>
                <a:cs typeface="Arial Narrow"/>
              </a:rPr>
              <a:t>Government</a:t>
            </a:r>
            <a:endParaRPr lang="en-US" sz="1000" dirty="0">
              <a:solidFill>
                <a:srgbClr val="000000"/>
              </a:solidFill>
              <a:ea typeface="ＭＳ Ｐゴシック" charset="0"/>
              <a:cs typeface="Arial Narrow"/>
            </a:endParaRPr>
          </a:p>
          <a:p>
            <a:pPr>
              <a:lnSpc>
                <a:spcPct val="100000"/>
              </a:lnSpc>
            </a:pPr>
            <a:endParaRPr lang="en-US" sz="1000" dirty="0">
              <a:solidFill>
                <a:srgbClr val="000000"/>
              </a:solidFill>
            </a:endParaRPr>
          </a:p>
        </p:txBody>
      </p:sp>
      <p:sp>
        <p:nvSpPr>
          <p:cNvPr id="53" name="TextBox 52"/>
          <p:cNvSpPr txBox="1"/>
          <p:nvPr/>
        </p:nvSpPr>
        <p:spPr>
          <a:xfrm>
            <a:off x="3583245" y="1424016"/>
            <a:ext cx="2137095" cy="307777"/>
          </a:xfrm>
          <a:prstGeom prst="rect">
            <a:avLst/>
          </a:prstGeom>
          <a:noFill/>
        </p:spPr>
        <p:txBody>
          <a:bodyPr wrap="square" lIns="0" tIns="0" rIns="0" bIns="0" rtlCol="0">
            <a:spAutoFit/>
          </a:bodyPr>
          <a:lstStyle/>
          <a:p>
            <a:r>
              <a:rPr lang="en-US" sz="1000" b="1" dirty="0">
                <a:solidFill>
                  <a:srgbClr val="000000"/>
                </a:solidFill>
                <a:ea typeface="ＭＳ Ｐゴシック" charset="0"/>
                <a:cs typeface="Arial Narrow"/>
              </a:rPr>
              <a:t>Partners</a:t>
            </a:r>
            <a:endParaRPr lang="en-US" sz="1000" dirty="0">
              <a:solidFill>
                <a:srgbClr val="000000"/>
              </a:solidFill>
              <a:ea typeface="ＭＳ Ｐゴシック" charset="0"/>
              <a:cs typeface="Arial Narrow"/>
            </a:endParaRPr>
          </a:p>
          <a:p>
            <a:pPr>
              <a:lnSpc>
                <a:spcPct val="100000"/>
              </a:lnSpc>
            </a:pPr>
            <a:endParaRPr lang="en-US" sz="1000" dirty="0">
              <a:solidFill>
                <a:srgbClr val="000000"/>
              </a:solidFill>
            </a:endParaRPr>
          </a:p>
        </p:txBody>
      </p:sp>
      <p:sp>
        <p:nvSpPr>
          <p:cNvPr id="54" name="TextBox 53"/>
          <p:cNvSpPr txBox="1"/>
          <p:nvPr/>
        </p:nvSpPr>
        <p:spPr>
          <a:xfrm>
            <a:off x="236037" y="4855114"/>
            <a:ext cx="2137095" cy="307777"/>
          </a:xfrm>
          <a:prstGeom prst="rect">
            <a:avLst/>
          </a:prstGeom>
          <a:noFill/>
        </p:spPr>
        <p:txBody>
          <a:bodyPr wrap="square" lIns="0" tIns="0" rIns="0" bIns="0" rtlCol="0">
            <a:spAutoFit/>
          </a:bodyPr>
          <a:lstStyle/>
          <a:p>
            <a:r>
              <a:rPr lang="en-US" sz="1000" b="1" dirty="0">
                <a:solidFill>
                  <a:srgbClr val="000000"/>
                </a:solidFill>
                <a:ea typeface="ＭＳ Ｐゴシック" charset="0"/>
                <a:cs typeface="Arial Narrow"/>
              </a:rPr>
              <a:t>Higher Education</a:t>
            </a:r>
            <a:endParaRPr lang="en-US" sz="1000" dirty="0">
              <a:solidFill>
                <a:srgbClr val="000000"/>
              </a:solidFill>
              <a:ea typeface="ＭＳ Ｐゴシック" charset="0"/>
              <a:cs typeface="Arial Narrow"/>
            </a:endParaRPr>
          </a:p>
          <a:p>
            <a:pPr>
              <a:lnSpc>
                <a:spcPct val="100000"/>
              </a:lnSpc>
            </a:pPr>
            <a:endParaRPr lang="en-US" sz="1000" dirty="0">
              <a:solidFill>
                <a:srgbClr val="000000"/>
              </a:solidFill>
            </a:endParaRPr>
          </a:p>
        </p:txBody>
      </p:sp>
      <p:pic>
        <p:nvPicPr>
          <p:cNvPr id="12" name="Picture 11"/>
          <p:cNvPicPr>
            <a:picLocks noChangeAspect="1"/>
          </p:cNvPicPr>
          <p:nvPr/>
        </p:nvPicPr>
        <p:blipFill rotWithShape="1">
          <a:blip r:embed="rId2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352" t="20206" r="10012" b="53785"/>
          <a:stretch/>
        </p:blipFill>
        <p:spPr>
          <a:xfrm>
            <a:off x="1814817" y="5093140"/>
            <a:ext cx="1502748" cy="286034"/>
          </a:xfrm>
          <a:prstGeom prst="rect">
            <a:avLst/>
          </a:prstGeom>
        </p:spPr>
      </p:pic>
      <p:sp>
        <p:nvSpPr>
          <p:cNvPr id="55" name="TextBox 54"/>
          <p:cNvSpPr txBox="1"/>
          <p:nvPr/>
        </p:nvSpPr>
        <p:spPr>
          <a:xfrm>
            <a:off x="3591423" y="4866190"/>
            <a:ext cx="2137095" cy="307777"/>
          </a:xfrm>
          <a:prstGeom prst="rect">
            <a:avLst/>
          </a:prstGeom>
          <a:noFill/>
        </p:spPr>
        <p:txBody>
          <a:bodyPr wrap="square" lIns="0" tIns="0" rIns="0" bIns="0" rtlCol="0">
            <a:spAutoFit/>
          </a:bodyPr>
          <a:lstStyle/>
          <a:p>
            <a:r>
              <a:rPr lang="en-US" sz="1000" b="1" dirty="0">
                <a:solidFill>
                  <a:srgbClr val="000000"/>
                </a:solidFill>
                <a:ea typeface="ＭＳ Ｐゴシック" charset="0"/>
                <a:cs typeface="Arial Narrow"/>
              </a:rPr>
              <a:t>Community Involvement</a:t>
            </a:r>
            <a:endParaRPr lang="en-US" sz="1000" dirty="0">
              <a:solidFill>
                <a:srgbClr val="000000"/>
              </a:solidFill>
              <a:ea typeface="ＭＳ Ｐゴシック" charset="0"/>
              <a:cs typeface="Arial Narrow"/>
            </a:endParaRPr>
          </a:p>
          <a:p>
            <a:pPr>
              <a:lnSpc>
                <a:spcPct val="100000"/>
              </a:lnSpc>
            </a:pPr>
            <a:endParaRPr lang="en-US" sz="1000" dirty="0">
              <a:solidFill>
                <a:srgbClr val="000000"/>
              </a:solidFill>
            </a:endParaRPr>
          </a:p>
        </p:txBody>
      </p:sp>
      <p:pic>
        <p:nvPicPr>
          <p:cNvPr id="15" name="Picture 14"/>
          <p:cNvPicPr>
            <a:picLocks noChangeAspect="1"/>
          </p:cNvPicPr>
          <p:nvPr/>
        </p:nvPicPr>
        <p:blipFill rotWithShape="1">
          <a:blip r:embed="rId2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6588" b="27027"/>
          <a:stretch/>
        </p:blipFill>
        <p:spPr>
          <a:xfrm>
            <a:off x="1762706" y="5461233"/>
            <a:ext cx="1594693" cy="739703"/>
          </a:xfrm>
          <a:prstGeom prst="rect">
            <a:avLst/>
          </a:prstGeom>
        </p:spPr>
      </p:pic>
      <p:pic>
        <p:nvPicPr>
          <p:cNvPr id="16" name="Picture 15"/>
          <p:cNvPicPr>
            <a:picLocks noChangeAspect="1"/>
          </p:cNvPicPr>
          <p:nvPr/>
        </p:nvPicPr>
        <p:blipFill>
          <a:blip r:embed="rId2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5630696"/>
            <a:ext cx="1482142" cy="421320"/>
          </a:xfrm>
          <a:prstGeom prst="rect">
            <a:avLst/>
          </a:prstGeom>
        </p:spPr>
      </p:pic>
      <p:pic>
        <p:nvPicPr>
          <p:cNvPr id="88" name="Picture 87"/>
          <p:cNvPicPr>
            <a:picLocks noChangeAspect="1"/>
          </p:cNvPicPr>
          <p:nvPr/>
        </p:nvPicPr>
        <p:blipFill>
          <a:blip r:embed="rId2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6327" y="3569067"/>
            <a:ext cx="974297" cy="999936"/>
          </a:xfrm>
          <a:prstGeom prst="rect">
            <a:avLst/>
          </a:prstGeom>
        </p:spPr>
      </p:pic>
      <p:pic>
        <p:nvPicPr>
          <p:cNvPr id="89" name="Picture 88"/>
          <p:cNvPicPr>
            <a:picLocks noChangeAspect="1"/>
          </p:cNvPicPr>
          <p:nvPr/>
        </p:nvPicPr>
        <p:blipFill>
          <a:blip r:embed="rId2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16348" y="2940526"/>
            <a:ext cx="950091" cy="250349"/>
          </a:xfrm>
          <a:prstGeom prst="rect">
            <a:avLst/>
          </a:prstGeom>
        </p:spPr>
      </p:pic>
      <p:pic>
        <p:nvPicPr>
          <p:cNvPr id="90" name="Picture 89"/>
          <p:cNvPicPr>
            <a:picLocks noChangeAspect="1"/>
          </p:cNvPicPr>
          <p:nvPr/>
        </p:nvPicPr>
        <p:blipFill>
          <a:blip r:embed="rId2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74736" y="3972552"/>
            <a:ext cx="1644553" cy="447378"/>
          </a:xfrm>
          <a:prstGeom prst="rect">
            <a:avLst/>
          </a:prstGeom>
        </p:spPr>
      </p:pic>
      <p:pic>
        <p:nvPicPr>
          <p:cNvPr id="91" name="Picture 90"/>
          <p:cNvPicPr>
            <a:picLocks noChangeAspect="1"/>
          </p:cNvPicPr>
          <p:nvPr/>
        </p:nvPicPr>
        <p:blipFill>
          <a:blip r:embed="rId2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6037" y="2620291"/>
            <a:ext cx="884247" cy="883658"/>
          </a:xfrm>
          <a:prstGeom prst="rect">
            <a:avLst/>
          </a:prstGeom>
        </p:spPr>
      </p:pic>
      <p:pic>
        <p:nvPicPr>
          <p:cNvPr id="93" name="Picture 92"/>
          <p:cNvPicPr>
            <a:picLocks noChangeAspect="1"/>
          </p:cNvPicPr>
          <p:nvPr/>
        </p:nvPicPr>
        <p:blipFill>
          <a:blip r:embed="rId2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01228" y="3753975"/>
            <a:ext cx="1247539" cy="705575"/>
          </a:xfrm>
          <a:prstGeom prst="rect">
            <a:avLst/>
          </a:prstGeom>
        </p:spPr>
      </p:pic>
      <p:pic>
        <p:nvPicPr>
          <p:cNvPr id="2" name="Picture 1"/>
          <p:cNvPicPr>
            <a:picLocks noChangeAspect="1"/>
          </p:cNvPicPr>
          <p:nvPr/>
        </p:nvPicPr>
        <p:blipFill>
          <a:blip r:embed="rId3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93021" y="3599526"/>
            <a:ext cx="896401" cy="87477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7277282"/>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 name="Content Placeholder 2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6037" y="5050338"/>
            <a:ext cx="1668963" cy="950460"/>
          </a:xfrm>
        </p:spPr>
      </p:pic>
      <p:sp>
        <p:nvSpPr>
          <p:cNvPr id="9" name="Title 8"/>
          <p:cNvSpPr>
            <a:spLocks noGrp="1"/>
          </p:cNvSpPr>
          <p:nvPr>
            <p:ph type="title"/>
          </p:nvPr>
        </p:nvSpPr>
        <p:spPr>
          <a:xfrm>
            <a:off x="228600" y="228600"/>
            <a:ext cx="8686800" cy="567813"/>
          </a:xfrm>
        </p:spPr>
        <p:txBody>
          <a:bodyPr>
            <a:normAutofit/>
          </a:bodyPr>
          <a:lstStyle/>
          <a:p>
            <a:pPr algn="l"/>
            <a:r>
              <a:rPr lang="en-US" b="1" dirty="0">
                <a:solidFill>
                  <a:schemeClr val="bg1">
                    <a:lumMod val="50000"/>
                  </a:schemeClr>
                </a:solidFill>
                <a:latin typeface="+mn-lt"/>
              </a:rPr>
              <a:t>Awards and Affiliations </a:t>
            </a:r>
            <a:r>
              <a:rPr lang="en-US" b="0" dirty="0">
                <a:solidFill>
                  <a:srgbClr val="8DC63F"/>
                </a:solidFill>
                <a:latin typeface="+mn-lt"/>
              </a:rPr>
              <a:t>Recognizing Excellence</a:t>
            </a:r>
          </a:p>
        </p:txBody>
      </p:sp>
      <p:sp>
        <p:nvSpPr>
          <p:cNvPr id="7" name="TextBox 6"/>
          <p:cNvSpPr txBox="1"/>
          <p:nvPr/>
        </p:nvSpPr>
        <p:spPr>
          <a:xfrm>
            <a:off x="320040" y="811530"/>
            <a:ext cx="8595360" cy="646331"/>
          </a:xfrm>
          <a:prstGeom prst="rect">
            <a:avLst/>
          </a:prstGeom>
          <a:noFill/>
        </p:spPr>
        <p:txBody>
          <a:bodyPr wrap="square" lIns="0" tIns="0" rIns="0" bIns="0" rtlCol="0">
            <a:spAutoFit/>
          </a:bodyPr>
          <a:lstStyle/>
          <a:p>
            <a:r>
              <a:rPr lang="en-US" sz="1600" dirty="0"/>
              <a:t>Delivered and time-tested in the most demanding, complex environments. With its innovative spirit and DNA, </a:t>
            </a:r>
            <a:r>
              <a:rPr lang="en-US" sz="1600" dirty="0">
                <a:solidFill>
                  <a:srgbClr val="1673A8"/>
                </a:solidFill>
              </a:rPr>
              <a:t>NIKA continues to change the way the customers design, build, and manage real property</a:t>
            </a:r>
            <a:r>
              <a:rPr lang="en-US" sz="1600" i="1" dirty="0"/>
              <a:t>.</a:t>
            </a:r>
            <a:endParaRPr lang="en-US" sz="1600" dirty="0"/>
          </a:p>
          <a:p>
            <a:pPr>
              <a:lnSpc>
                <a:spcPct val="100000"/>
              </a:lnSpc>
            </a:pPr>
            <a:endParaRPr lang="en-US" sz="1000" dirty="0"/>
          </a:p>
        </p:txBody>
      </p:sp>
      <p:pic>
        <p:nvPicPr>
          <p:cNvPr id="43" name="Picture 14" descr="http://info.hawkeyemgmt.com/Portals/164783/images/smartceo%20logo1.jpg"/>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19300" y="1627566"/>
            <a:ext cx="1676400" cy="65938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0" name="Picture 18" descr="http://www.idealinnovations.com/images/newsAndEvents/GovCon_logo_Finalist.jpg"/>
          <p:cNvPicPr>
            <a:picLocks noChangeAspect="1" noChangeArrowheads="1"/>
          </p:cNvPicPr>
          <p:nvPr/>
        </p:nvPicPr>
        <p:blipFill rotWithShape="1">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20739"/>
          <a:stretch/>
        </p:blipFill>
        <p:spPr bwMode="auto">
          <a:xfrm>
            <a:off x="116960" y="2391422"/>
            <a:ext cx="1855111" cy="94348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6" name="TextBox 55"/>
          <p:cNvSpPr txBox="1"/>
          <p:nvPr/>
        </p:nvSpPr>
        <p:spPr>
          <a:xfrm>
            <a:off x="236037" y="1424016"/>
            <a:ext cx="2137095" cy="307777"/>
          </a:xfrm>
          <a:prstGeom prst="rect">
            <a:avLst/>
          </a:prstGeom>
          <a:noFill/>
        </p:spPr>
        <p:txBody>
          <a:bodyPr wrap="square" lIns="0" tIns="0" rIns="0" bIns="0" rtlCol="0">
            <a:spAutoFit/>
          </a:bodyPr>
          <a:lstStyle/>
          <a:p>
            <a:r>
              <a:rPr lang="en-US" sz="1000" b="1" dirty="0">
                <a:solidFill>
                  <a:srgbClr val="000000"/>
                </a:solidFill>
                <a:ea typeface="ＭＳ Ｐゴシック" charset="0"/>
                <a:cs typeface="Arial Narrow"/>
              </a:rPr>
              <a:t>Awards and Nominations</a:t>
            </a:r>
            <a:endParaRPr lang="en-US" sz="1000" dirty="0">
              <a:solidFill>
                <a:srgbClr val="000000"/>
              </a:solidFill>
              <a:ea typeface="ＭＳ Ｐゴシック" charset="0"/>
              <a:cs typeface="Arial Narrow"/>
            </a:endParaRPr>
          </a:p>
          <a:p>
            <a:pPr>
              <a:lnSpc>
                <a:spcPct val="100000"/>
              </a:lnSpc>
            </a:pPr>
            <a:endParaRPr lang="en-US" sz="1000" dirty="0">
              <a:solidFill>
                <a:srgbClr val="000000"/>
              </a:solidFill>
            </a:endParaRPr>
          </a:p>
        </p:txBody>
      </p:sp>
      <p:sp>
        <p:nvSpPr>
          <p:cNvPr id="57" name="TextBox 56"/>
          <p:cNvSpPr txBox="1"/>
          <p:nvPr/>
        </p:nvSpPr>
        <p:spPr>
          <a:xfrm>
            <a:off x="3922212" y="1424016"/>
            <a:ext cx="2137095" cy="307777"/>
          </a:xfrm>
          <a:prstGeom prst="rect">
            <a:avLst/>
          </a:prstGeom>
          <a:noFill/>
        </p:spPr>
        <p:txBody>
          <a:bodyPr wrap="square" lIns="0" tIns="0" rIns="0" bIns="0" rtlCol="0">
            <a:spAutoFit/>
          </a:bodyPr>
          <a:lstStyle/>
          <a:p>
            <a:r>
              <a:rPr lang="en-US" sz="1000" b="1" dirty="0">
                <a:solidFill>
                  <a:srgbClr val="000000"/>
                </a:solidFill>
                <a:ea typeface="ＭＳ Ｐゴシック" charset="0"/>
                <a:cs typeface="Arial Narrow"/>
              </a:rPr>
              <a:t>Affiliations and Major Certifications</a:t>
            </a:r>
            <a:endParaRPr lang="en-US" sz="1000" dirty="0">
              <a:solidFill>
                <a:srgbClr val="000000"/>
              </a:solidFill>
              <a:ea typeface="ＭＳ Ｐゴシック" charset="0"/>
              <a:cs typeface="Arial Narrow"/>
            </a:endParaRPr>
          </a:p>
          <a:p>
            <a:pPr>
              <a:lnSpc>
                <a:spcPct val="100000"/>
              </a:lnSpc>
            </a:pPr>
            <a:endParaRPr lang="en-US" sz="1000" dirty="0">
              <a:solidFill>
                <a:srgbClr val="000000"/>
              </a:solidFill>
            </a:endParaRPr>
          </a:p>
        </p:txBody>
      </p:sp>
      <p:pic>
        <p:nvPicPr>
          <p:cNvPr id="6" name="Picture 5"/>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8684" y="4186606"/>
            <a:ext cx="1743075" cy="80587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88372" y="4366749"/>
            <a:ext cx="1662113" cy="445588"/>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05319" y="1810244"/>
            <a:ext cx="1737781" cy="294028"/>
          </a:xfrm>
          <a:prstGeom prst="rect">
            <a:avLst/>
          </a:prstGeom>
        </p:spPr>
      </p:pic>
      <p:pic>
        <p:nvPicPr>
          <p:cNvPr id="58" name="Picture 57"/>
          <p:cNvPicPr>
            <a:picLocks noChangeAspect="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006728" y="3241658"/>
            <a:ext cx="1779329" cy="1001447"/>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3554910"/>
            <a:ext cx="1695450" cy="344937"/>
          </a:xfrm>
          <a:prstGeom prst="rect">
            <a:avLst/>
          </a:prstGeom>
        </p:spPr>
      </p:pic>
      <p:cxnSp>
        <p:nvCxnSpPr>
          <p:cNvPr id="59" name="Straight Connector 58"/>
          <p:cNvCxnSpPr/>
          <p:nvPr/>
        </p:nvCxnSpPr>
        <p:spPr>
          <a:xfrm>
            <a:off x="3823716" y="1588770"/>
            <a:ext cx="0" cy="4513580"/>
          </a:xfrm>
          <a:prstGeom prst="line">
            <a:avLst/>
          </a:prstGeom>
          <a:ln>
            <a:solidFill>
              <a:srgbClr val="898989"/>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34685" y="1637727"/>
            <a:ext cx="1722023" cy="671541"/>
          </a:xfrm>
          <a:prstGeom prst="rect">
            <a:avLst/>
          </a:prstGeom>
        </p:spPr>
      </p:pic>
      <p:pic>
        <p:nvPicPr>
          <p:cNvPr id="4" name="Picture 3"/>
          <p:cNvPicPr>
            <a:picLocks noChangeAspect="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35832" y="1637727"/>
            <a:ext cx="1734845" cy="667248"/>
          </a:xfrm>
          <a:prstGeom prst="rect">
            <a:avLst/>
          </a:prstGeom>
        </p:spPr>
      </p:pic>
      <p:pic>
        <p:nvPicPr>
          <p:cNvPr id="5" name="Picture 4"/>
          <p:cNvPicPr>
            <a:picLocks noChangeAspect="1"/>
          </p:cNvPicPr>
          <p:nvPr/>
        </p:nvPicPr>
        <p:blipFill>
          <a:blip r:embed="rId1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5471" y="1502599"/>
            <a:ext cx="846548" cy="846548"/>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24300" y="2580607"/>
            <a:ext cx="1724025" cy="574675"/>
          </a:xfrm>
          <a:prstGeom prst="rect">
            <a:avLst/>
          </a:prstGeom>
        </p:spPr>
      </p:pic>
      <p:pic>
        <p:nvPicPr>
          <p:cNvPr id="11" name="Picture 10"/>
          <p:cNvPicPr>
            <a:picLocks noChangeAspect="1"/>
          </p:cNvPicPr>
          <p:nvPr/>
        </p:nvPicPr>
        <p:blipFill>
          <a:blip r:embed="rId1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75645" y="2602175"/>
            <a:ext cx="1769060" cy="521982"/>
          </a:xfrm>
          <a:prstGeom prst="rect">
            <a:avLst/>
          </a:prstGeom>
        </p:spPr>
      </p:pic>
      <p:pic>
        <p:nvPicPr>
          <p:cNvPr id="12" name="Picture 11"/>
          <p:cNvPicPr>
            <a:picLocks noChangeAspect="1"/>
          </p:cNvPicPr>
          <p:nvPr/>
        </p:nvPicPr>
        <p:blipFill>
          <a:blip r:embed="rId1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716311" y="2488811"/>
            <a:ext cx="1070361" cy="741324"/>
          </a:xfrm>
          <a:prstGeom prst="rect">
            <a:avLst/>
          </a:prstGeom>
        </p:spPr>
      </p:pic>
      <p:pic>
        <p:nvPicPr>
          <p:cNvPr id="14" name="Picture 13"/>
          <p:cNvPicPr>
            <a:picLocks noChangeAspect="1"/>
          </p:cNvPicPr>
          <p:nvPr/>
        </p:nvPicPr>
        <p:blipFill>
          <a:blip r:embed="rId1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34501" y="3509857"/>
            <a:ext cx="1704299" cy="529944"/>
          </a:xfrm>
          <a:prstGeom prst="rect">
            <a:avLst/>
          </a:prstGeom>
        </p:spPr>
      </p:pic>
      <p:pic>
        <p:nvPicPr>
          <p:cNvPr id="15" name="Picture 14"/>
          <p:cNvPicPr>
            <a:picLocks noChangeAspect="1"/>
          </p:cNvPicPr>
          <p:nvPr/>
        </p:nvPicPr>
        <p:blipFill>
          <a:blip r:embed="rId1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17934" y="3445995"/>
            <a:ext cx="1852743" cy="596909"/>
          </a:xfrm>
          <a:prstGeom prst="rect">
            <a:avLst/>
          </a:prstGeom>
        </p:spPr>
      </p:pic>
      <p:pic>
        <p:nvPicPr>
          <p:cNvPr id="16" name="Picture 15"/>
          <p:cNvPicPr>
            <a:picLocks noChangeAspect="1"/>
          </p:cNvPicPr>
          <p:nvPr/>
        </p:nvPicPr>
        <p:blipFill>
          <a:blip r:embed="rId1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00113" y="4218805"/>
            <a:ext cx="1767498" cy="706999"/>
          </a:xfrm>
          <a:prstGeom prst="rect">
            <a:avLst/>
          </a:prstGeom>
        </p:spPr>
      </p:pic>
      <p:pic>
        <p:nvPicPr>
          <p:cNvPr id="17" name="Picture 16"/>
          <p:cNvPicPr>
            <a:picLocks noChangeAspect="1"/>
          </p:cNvPicPr>
          <p:nvPr/>
        </p:nvPicPr>
        <p:blipFill>
          <a:blip r:embed="rId2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30346" y="3295143"/>
            <a:ext cx="915848" cy="890631"/>
          </a:xfrm>
          <a:prstGeom prst="rect">
            <a:avLst/>
          </a:prstGeom>
        </p:spPr>
      </p:pic>
      <p:pic>
        <p:nvPicPr>
          <p:cNvPr id="19" name="Picture 18"/>
          <p:cNvPicPr>
            <a:picLocks noChangeAspect="1"/>
          </p:cNvPicPr>
          <p:nvPr/>
        </p:nvPicPr>
        <p:blipFill>
          <a:blip r:embed="rId2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789221" y="4089753"/>
            <a:ext cx="987048" cy="902727"/>
          </a:xfrm>
          <a:prstGeom prst="rect">
            <a:avLst/>
          </a:prstGeom>
        </p:spPr>
      </p:pic>
      <p:pic>
        <p:nvPicPr>
          <p:cNvPr id="22" name="Picture 21"/>
          <p:cNvPicPr>
            <a:picLocks noChangeAspect="1"/>
          </p:cNvPicPr>
          <p:nvPr/>
        </p:nvPicPr>
        <p:blipFill>
          <a:blip r:embed="rId2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17934" y="4141401"/>
            <a:ext cx="1792556" cy="958090"/>
          </a:xfrm>
          <a:prstGeom prst="rect">
            <a:avLst/>
          </a:prstGeom>
        </p:spPr>
      </p:pic>
      <p:sp>
        <p:nvSpPr>
          <p:cNvPr id="31" name="TextBox 30"/>
          <p:cNvSpPr txBox="1"/>
          <p:nvPr/>
        </p:nvSpPr>
        <p:spPr>
          <a:xfrm>
            <a:off x="3996948" y="5356291"/>
            <a:ext cx="4980899" cy="338554"/>
          </a:xfrm>
          <a:prstGeom prst="rect">
            <a:avLst/>
          </a:prstGeom>
          <a:noFill/>
        </p:spPr>
        <p:txBody>
          <a:bodyPr wrap="square" lIns="0" tIns="0" rIns="0" bIns="0" rtlCol="0">
            <a:spAutoFit/>
          </a:bodyPr>
          <a:lstStyle/>
          <a:p>
            <a:pPr algn="ctr"/>
            <a:r>
              <a:rPr lang="en-US" sz="1200" dirty="0"/>
              <a:t>NIKA is fully licensed in the District of Columbia, Maryland and Virginia.</a:t>
            </a:r>
          </a:p>
          <a:p>
            <a:pPr>
              <a:lnSpc>
                <a:spcPct val="100000"/>
              </a:lnSpc>
            </a:pPr>
            <a:endParaRPr lang="en-US" sz="1000" dirty="0"/>
          </a:p>
        </p:txBody>
      </p:sp>
      <p:pic>
        <p:nvPicPr>
          <p:cNvPr id="25" name="Picture 24"/>
          <p:cNvPicPr>
            <a:picLocks noChangeAspect="1"/>
          </p:cNvPicPr>
          <p:nvPr/>
        </p:nvPicPr>
        <p:blipFill>
          <a:blip r:embed="rId2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81200" y="4942883"/>
            <a:ext cx="1771650" cy="1181100"/>
          </a:xfrm>
          <a:prstGeom prst="rect">
            <a:avLst/>
          </a:prstGeom>
        </p:spPr>
      </p:pic>
      <p:pic>
        <p:nvPicPr>
          <p:cNvPr id="20" name="Picture 19"/>
          <p:cNvPicPr>
            <a:picLocks noChangeAspect="1"/>
          </p:cNvPicPr>
          <p:nvPr/>
        </p:nvPicPr>
        <p:blipFill>
          <a:blip r:embed="rId2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006728" y="2655650"/>
            <a:ext cx="1797685" cy="57448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7472466"/>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28600"/>
            <a:ext cx="8686800" cy="567813"/>
          </a:xfrm>
        </p:spPr>
        <p:txBody>
          <a:bodyPr>
            <a:normAutofit/>
          </a:bodyPr>
          <a:lstStyle/>
          <a:p>
            <a:pPr algn="l"/>
            <a:r>
              <a:rPr lang="en-US" b="1" dirty="0">
                <a:solidFill>
                  <a:schemeClr val="bg1">
                    <a:lumMod val="50000"/>
                  </a:schemeClr>
                </a:solidFill>
                <a:latin typeface="+mn-lt"/>
              </a:rPr>
              <a:t>Connect/Contract with NIKA </a:t>
            </a:r>
            <a:r>
              <a:rPr lang="en-US" b="0" dirty="0">
                <a:solidFill>
                  <a:srgbClr val="8DC63F"/>
                </a:solidFill>
                <a:latin typeface="+mn-lt"/>
              </a:rPr>
              <a:t>Let’s Get Started!</a:t>
            </a:r>
          </a:p>
        </p:txBody>
      </p:sp>
      <p:sp>
        <p:nvSpPr>
          <p:cNvPr id="7" name="TextBox 6"/>
          <p:cNvSpPr txBox="1"/>
          <p:nvPr/>
        </p:nvSpPr>
        <p:spPr>
          <a:xfrm>
            <a:off x="320040" y="811530"/>
            <a:ext cx="8595360" cy="246221"/>
          </a:xfrm>
          <a:prstGeom prst="rect">
            <a:avLst/>
          </a:prstGeom>
          <a:noFill/>
        </p:spPr>
        <p:txBody>
          <a:bodyPr wrap="square" lIns="0" tIns="0" rIns="0" bIns="0" rtlCol="0">
            <a:spAutoFit/>
          </a:bodyPr>
          <a:lstStyle/>
          <a:p>
            <a:r>
              <a:rPr lang="en-US" sz="1600" dirty="0"/>
              <a:t>NIKA offers expert solutions with outstanding service. </a:t>
            </a:r>
            <a:r>
              <a:rPr lang="en-US" sz="1600" dirty="0">
                <a:solidFill>
                  <a:srgbClr val="1673A8"/>
                </a:solidFill>
              </a:rPr>
              <a:t>Contact us to learn what NIKA can provide for you.</a:t>
            </a:r>
            <a:endParaRPr lang="en-US" sz="1000" dirty="0">
              <a:solidFill>
                <a:srgbClr val="1673A8"/>
              </a:solidFill>
            </a:endParaRPr>
          </a:p>
        </p:txBody>
      </p:sp>
      <p:sp>
        <p:nvSpPr>
          <p:cNvPr id="2" name="TextBox 1"/>
          <p:cNvSpPr txBox="1"/>
          <p:nvPr/>
        </p:nvSpPr>
        <p:spPr>
          <a:xfrm>
            <a:off x="306492" y="1485900"/>
            <a:ext cx="2116668" cy="5509200"/>
          </a:xfrm>
          <a:prstGeom prst="rect">
            <a:avLst/>
          </a:prstGeom>
          <a:noFill/>
        </p:spPr>
        <p:txBody>
          <a:bodyPr wrap="square" lIns="0" tIns="0" rIns="0" bIns="0" rtlCol="0">
            <a:spAutoFit/>
          </a:bodyPr>
          <a:lstStyle/>
          <a:p>
            <a:pPr>
              <a:lnSpc>
                <a:spcPct val="100000"/>
              </a:lnSpc>
            </a:pPr>
            <a:r>
              <a:rPr lang="en-US" b="1" dirty="0">
                <a:solidFill>
                  <a:srgbClr val="8DC63F"/>
                </a:solidFill>
              </a:rPr>
              <a:t>Connect</a:t>
            </a:r>
          </a:p>
          <a:p>
            <a:pPr>
              <a:lnSpc>
                <a:spcPct val="100000"/>
              </a:lnSpc>
            </a:pPr>
            <a:r>
              <a:rPr lang="en-US" sz="1200" b="1" dirty="0">
                <a:solidFill>
                  <a:srgbClr val="1673A8"/>
                </a:solidFill>
              </a:rPr>
              <a:t>NIKA Headquarters</a:t>
            </a:r>
          </a:p>
          <a:p>
            <a:pPr>
              <a:lnSpc>
                <a:spcPct val="100000"/>
              </a:lnSpc>
            </a:pPr>
            <a:r>
              <a:rPr lang="en-US" sz="1200" dirty="0"/>
              <a:t>451 Hungerford Drive, 4</a:t>
            </a:r>
            <a:r>
              <a:rPr lang="en-US" sz="1200" baseline="30000" dirty="0"/>
              <a:t>th</a:t>
            </a:r>
            <a:r>
              <a:rPr lang="en-US" sz="1200" dirty="0"/>
              <a:t> Floor</a:t>
            </a:r>
          </a:p>
          <a:p>
            <a:pPr>
              <a:lnSpc>
                <a:spcPct val="100000"/>
              </a:lnSpc>
            </a:pPr>
            <a:r>
              <a:rPr lang="en-US" sz="1200" dirty="0"/>
              <a:t>Rockville, MD 20850</a:t>
            </a:r>
          </a:p>
          <a:p>
            <a:pPr marL="685800" lvl="2" indent="-457200"/>
            <a:r>
              <a:rPr lang="en-US" sz="1200" dirty="0"/>
              <a:t>301.770.3520</a:t>
            </a:r>
          </a:p>
          <a:p>
            <a:pPr marL="685800" lvl="2" indent="-457200"/>
            <a:r>
              <a:rPr lang="en-US" sz="1200" dirty="0"/>
              <a:t>301.770.3521</a:t>
            </a:r>
          </a:p>
          <a:p>
            <a:pPr>
              <a:lnSpc>
                <a:spcPct val="100000"/>
              </a:lnSpc>
            </a:pPr>
            <a:r>
              <a:rPr lang="en-US" sz="1200" dirty="0">
                <a:hlinkClick r:id="rId3"/>
              </a:rPr>
              <a:t>www.nikasolutions.com</a:t>
            </a:r>
            <a:endParaRPr lang="en-US" sz="1200" dirty="0"/>
          </a:p>
          <a:p>
            <a:pPr marL="228600">
              <a:lnSpc>
                <a:spcPct val="100000"/>
              </a:lnSpc>
            </a:pPr>
            <a:r>
              <a:rPr lang="en-US" sz="1200" dirty="0"/>
              <a:t>NIKA Solutions</a:t>
            </a:r>
          </a:p>
          <a:p>
            <a:pPr marL="228600">
              <a:lnSpc>
                <a:spcPct val="100000"/>
              </a:lnSpc>
            </a:pPr>
            <a:r>
              <a:rPr lang="en-US" sz="1200" dirty="0"/>
              <a:t>@</a:t>
            </a:r>
            <a:r>
              <a:rPr lang="en-US" sz="1200" dirty="0" err="1"/>
              <a:t>LeadingDesign</a:t>
            </a:r>
            <a:endParaRPr lang="en-US" sz="1200" dirty="0"/>
          </a:p>
          <a:p>
            <a:pPr marL="228600">
              <a:lnSpc>
                <a:spcPct val="100000"/>
              </a:lnSpc>
            </a:pPr>
            <a:r>
              <a:rPr lang="en-US" sz="1200" dirty="0"/>
              <a:t>NIKA</a:t>
            </a:r>
          </a:p>
          <a:p>
            <a:pPr>
              <a:lnSpc>
                <a:spcPct val="100000"/>
              </a:lnSpc>
            </a:pPr>
            <a:endParaRPr lang="en-US" sz="1200" dirty="0"/>
          </a:p>
          <a:p>
            <a:pPr>
              <a:lnSpc>
                <a:spcPct val="100000"/>
              </a:lnSpc>
            </a:pPr>
            <a:r>
              <a:rPr lang="en-US" sz="1200" b="1" dirty="0"/>
              <a:t>Business Point of Contact</a:t>
            </a:r>
          </a:p>
          <a:p>
            <a:pPr>
              <a:lnSpc>
                <a:spcPct val="100000"/>
              </a:lnSpc>
            </a:pPr>
            <a:r>
              <a:rPr lang="en-US" sz="1200" b="1" dirty="0">
                <a:solidFill>
                  <a:srgbClr val="1673A8"/>
                </a:solidFill>
              </a:rPr>
              <a:t>Usman Shakir</a:t>
            </a:r>
          </a:p>
          <a:p>
            <a:pPr>
              <a:lnSpc>
                <a:spcPct val="100000"/>
              </a:lnSpc>
            </a:pPr>
            <a:r>
              <a:rPr lang="en-US" sz="1200" dirty="0"/>
              <a:t>Chief Financial Officer, EVP</a:t>
            </a:r>
          </a:p>
          <a:p>
            <a:pPr>
              <a:lnSpc>
                <a:spcPct val="100000"/>
              </a:lnSpc>
            </a:pPr>
            <a:r>
              <a:rPr lang="en-US" sz="1200" dirty="0">
                <a:hlinkClick r:id="rId4"/>
              </a:rPr>
              <a:t>ushakir@nikasolutions.com</a:t>
            </a:r>
            <a:endParaRPr lang="en-US" sz="1200" dirty="0"/>
          </a:p>
          <a:p>
            <a:pPr marL="685800" lvl="2" indent="-457200"/>
            <a:r>
              <a:rPr lang="en-US" sz="1200" dirty="0"/>
              <a:t>301.770.3520 ext. 167</a:t>
            </a:r>
          </a:p>
          <a:p>
            <a:pPr marL="685800" lvl="2" indent="-457200"/>
            <a:r>
              <a:rPr lang="en-US" sz="1200" dirty="0"/>
              <a:t>301.770.3521</a:t>
            </a:r>
          </a:p>
          <a:p>
            <a:pPr marL="685800" lvl="2" indent="-457200"/>
            <a:endParaRPr lang="en-US" sz="1200" dirty="0"/>
          </a:p>
          <a:p>
            <a:pPr>
              <a:lnSpc>
                <a:spcPct val="100000"/>
              </a:lnSpc>
            </a:pPr>
            <a:r>
              <a:rPr lang="en-US" sz="1200" b="1" dirty="0"/>
              <a:t>Sales Point of Contact</a:t>
            </a:r>
          </a:p>
          <a:p>
            <a:pPr>
              <a:lnSpc>
                <a:spcPct val="100000"/>
              </a:lnSpc>
            </a:pPr>
            <a:r>
              <a:rPr lang="en-US" sz="1200" b="1" dirty="0">
                <a:solidFill>
                  <a:srgbClr val="1673A8"/>
                </a:solidFill>
              </a:rPr>
              <a:t>Stephen White</a:t>
            </a:r>
          </a:p>
          <a:p>
            <a:pPr>
              <a:lnSpc>
                <a:spcPct val="100000"/>
              </a:lnSpc>
            </a:pPr>
            <a:r>
              <a:rPr lang="en-US" sz="1200" dirty="0"/>
              <a:t>Chief Marketing Officer, EVP</a:t>
            </a:r>
          </a:p>
          <a:p>
            <a:pPr>
              <a:lnSpc>
                <a:spcPct val="100000"/>
              </a:lnSpc>
            </a:pPr>
            <a:r>
              <a:rPr lang="en-US" sz="1200" dirty="0">
                <a:hlinkClick r:id="rId5"/>
              </a:rPr>
              <a:t>swhite@nikasolutions.com</a:t>
            </a:r>
            <a:endParaRPr lang="en-US" sz="1200" dirty="0"/>
          </a:p>
          <a:p>
            <a:pPr marL="685800" lvl="2" indent="-457200"/>
            <a:r>
              <a:rPr lang="en-US" sz="1200" dirty="0"/>
              <a:t>301.770.3520 ext. 132</a:t>
            </a:r>
          </a:p>
          <a:p>
            <a:pPr marL="685800" lvl="2" indent="-457200"/>
            <a:r>
              <a:rPr lang="en-US" sz="1200" dirty="0"/>
              <a:t>301.770.3521</a:t>
            </a:r>
          </a:p>
          <a:p>
            <a:pPr marL="685800" lvl="2" indent="-457200"/>
            <a:endParaRPr lang="en-US" sz="1200" dirty="0"/>
          </a:p>
          <a:p>
            <a:pPr>
              <a:lnSpc>
                <a:spcPct val="100000"/>
              </a:lnSpc>
            </a:pPr>
            <a:endParaRPr lang="en-US" sz="1200" dirty="0"/>
          </a:p>
          <a:p>
            <a:pPr>
              <a:lnSpc>
                <a:spcPct val="100000"/>
              </a:lnSpc>
            </a:pPr>
            <a:endParaRPr lang="en-US" sz="1200" dirty="0"/>
          </a:p>
          <a:p>
            <a:pPr>
              <a:lnSpc>
                <a:spcPct val="100000"/>
              </a:lnSpc>
            </a:pPr>
            <a:endParaRPr lang="en-US" sz="1400" dirty="0"/>
          </a:p>
          <a:p>
            <a:pPr>
              <a:lnSpc>
                <a:spcPct val="100000"/>
              </a:lnSpc>
            </a:pPr>
            <a:endParaRPr lang="en-US" sz="1400" dirty="0"/>
          </a:p>
        </p:txBody>
      </p:sp>
      <p:sp>
        <p:nvSpPr>
          <p:cNvPr id="40" name="TextBox 39"/>
          <p:cNvSpPr txBox="1"/>
          <p:nvPr/>
        </p:nvSpPr>
        <p:spPr>
          <a:xfrm>
            <a:off x="2587387" y="1478279"/>
            <a:ext cx="5861669" cy="3493264"/>
          </a:xfrm>
          <a:prstGeom prst="rect">
            <a:avLst/>
          </a:prstGeom>
          <a:noFill/>
        </p:spPr>
        <p:txBody>
          <a:bodyPr wrap="square" lIns="0" tIns="0" rIns="0" bIns="0" rtlCol="0">
            <a:spAutoFit/>
          </a:bodyPr>
          <a:lstStyle/>
          <a:p>
            <a:r>
              <a:rPr lang="en-US" b="1" dirty="0">
                <a:solidFill>
                  <a:srgbClr val="8DC63F"/>
                </a:solidFill>
              </a:rPr>
              <a:t>Contract</a:t>
            </a:r>
          </a:p>
          <a:p>
            <a:r>
              <a:rPr lang="en-US" sz="1200" b="1" dirty="0">
                <a:solidFill>
                  <a:srgbClr val="1673A8"/>
                </a:solidFill>
              </a:rPr>
              <a:t>Contract Vehicles </a:t>
            </a:r>
          </a:p>
          <a:p>
            <a:r>
              <a:rPr lang="en-US" sz="1200" dirty="0"/>
              <a:t>NIKA’s services are available on a multitude of contract vehicles. NIKA is on the GSA Professional Services Schedule (PSS) – additional modifications and schedules pending.</a:t>
            </a:r>
            <a:endParaRPr lang="en-US" sz="1200" dirty="0">
              <a:solidFill>
                <a:srgbClr val="8DC63F"/>
              </a:solidFill>
            </a:endParaRPr>
          </a:p>
          <a:p>
            <a:endParaRPr lang="en-US" sz="800" dirty="0"/>
          </a:p>
          <a:p>
            <a:r>
              <a:rPr lang="en-US" sz="1200" b="1" dirty="0"/>
              <a:t>GSA PSS: </a:t>
            </a:r>
            <a:r>
              <a:rPr lang="en-US" sz="1200" dirty="0"/>
              <a:t>GS -23F-0010R</a:t>
            </a:r>
          </a:p>
          <a:p>
            <a:r>
              <a:rPr lang="en-US" sz="1200" b="1" dirty="0"/>
              <a:t>MFSS: </a:t>
            </a:r>
            <a:r>
              <a:rPr lang="en-US" sz="1200" dirty="0"/>
              <a:t>W912DY-14-D-0046</a:t>
            </a:r>
          </a:p>
          <a:p>
            <a:r>
              <a:rPr lang="en-US" sz="1200" b="1" dirty="0"/>
              <a:t>MFAES: </a:t>
            </a:r>
            <a:r>
              <a:rPr lang="en-US" sz="1200" dirty="0"/>
              <a:t>W912DY-13-D-0120</a:t>
            </a:r>
          </a:p>
          <a:p>
            <a:r>
              <a:rPr lang="en-US" sz="1200" b="1" dirty="0"/>
              <a:t>ECIP: </a:t>
            </a:r>
            <a:r>
              <a:rPr lang="en-US" sz="1200" dirty="0"/>
              <a:t>W912DY-11-D-0023</a:t>
            </a:r>
          </a:p>
          <a:p>
            <a:endParaRPr lang="en-US" sz="800" dirty="0"/>
          </a:p>
          <a:p>
            <a:r>
              <a:rPr lang="en-US" sz="1200" b="1" dirty="0"/>
              <a:t>DUNS: </a:t>
            </a:r>
            <a:r>
              <a:rPr lang="en-US" sz="1200" dirty="0"/>
              <a:t>022016658</a:t>
            </a:r>
          </a:p>
          <a:p>
            <a:r>
              <a:rPr lang="en-US" sz="1200" b="1" dirty="0"/>
              <a:t>CAGE Code: </a:t>
            </a:r>
            <a:r>
              <a:rPr lang="en-US" sz="1200" dirty="0"/>
              <a:t>1XPF4</a:t>
            </a:r>
          </a:p>
          <a:p>
            <a:r>
              <a:rPr lang="en-US" sz="1200" b="1" dirty="0"/>
              <a:t>Set Asides: </a:t>
            </a:r>
            <a:r>
              <a:rPr lang="en-US" sz="1200" dirty="0"/>
              <a:t>SBA Certified Minority-Owned Small Business</a:t>
            </a:r>
            <a:br>
              <a:rPr lang="en-US" sz="1200" dirty="0"/>
            </a:br>
            <a:r>
              <a:rPr lang="en-US" sz="1200" dirty="0"/>
              <a:t>Maryland (MDOT) Certified MBE / DBE / SBE (#05-407)</a:t>
            </a:r>
            <a:endParaRPr lang="fr-FR" sz="1200" dirty="0"/>
          </a:p>
          <a:p>
            <a:r>
              <a:rPr lang="fr-FR" sz="1200" b="1" dirty="0"/>
              <a:t>NAICS: </a:t>
            </a:r>
            <a:r>
              <a:rPr lang="fr-FR" sz="1200" dirty="0"/>
              <a:t>236210, 236220, 541310, 541330, 541340, 541350, 541512, 541513, 541519, 541611, 541618, 541690, 541990, 561210, 561320</a:t>
            </a:r>
            <a:endParaRPr lang="en-US" sz="1200" dirty="0"/>
          </a:p>
          <a:p>
            <a:endParaRPr lang="en-US" sz="1200" dirty="0"/>
          </a:p>
          <a:p>
            <a:endParaRPr lang="en-US" sz="1600" dirty="0"/>
          </a:p>
          <a:p>
            <a:pPr>
              <a:lnSpc>
                <a:spcPct val="100000"/>
              </a:lnSpc>
            </a:pPr>
            <a:endParaRPr lang="en-US" sz="900" dirty="0"/>
          </a:p>
        </p:txBody>
      </p:sp>
      <p:pic>
        <p:nvPicPr>
          <p:cNvPr id="10" name="Picture 9"/>
          <p:cNvPicPr>
            <a:picLocks noChangeAspect="1"/>
          </p:cNvPicPr>
          <p:nvPr/>
        </p:nvPicPr>
        <p:blipFill>
          <a:blip r:embed="rId6"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7">
                    <a14:imgEffect>
                      <a14:backgroundRemoval t="10000" b="90000" l="10000" r="90000">
                        <a14:foregroundMark x1="34507" y1="61481" x2="34507" y2="61481"/>
                        <a14:foregroundMark x1="31690" y1="22222" x2="31690" y2="22222"/>
                      </a14:backgroundRemoval>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95656" y="2833835"/>
            <a:ext cx="238258" cy="227536"/>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9">
                    <a14:imgEffect>
                      <a14:backgroundRemoval t="10000" b="90000" l="10000" r="9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6512" y="3023033"/>
            <a:ext cx="265690" cy="253734"/>
          </a:xfrm>
          <a:prstGeom prst="rect">
            <a:avLst/>
          </a:prstGeom>
        </p:spPr>
      </p:pic>
      <p:pic>
        <p:nvPicPr>
          <p:cNvPr id="8" name="Picture 7"/>
          <p:cNvPicPr>
            <a:picLocks noChangeAspect="1"/>
          </p:cNvPicPr>
          <p:nvPr/>
        </p:nvPicPr>
        <p:blipFill>
          <a:blip r:embed="rId10"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1">
                    <a14:imgEffect>
                      <a14:backgroundRemoval t="10000" b="90000" l="10000" r="9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3088" y="3236869"/>
            <a:ext cx="188019" cy="179558"/>
          </a:xfrm>
          <a:prstGeom prst="rect">
            <a:avLst/>
          </a:prstGeom>
        </p:spPr>
      </p:pic>
      <p:cxnSp>
        <p:nvCxnSpPr>
          <p:cNvPr id="12" name="Straight Connector 11"/>
          <p:cNvCxnSpPr/>
          <p:nvPr/>
        </p:nvCxnSpPr>
        <p:spPr>
          <a:xfrm>
            <a:off x="2359965" y="1588770"/>
            <a:ext cx="0" cy="4513580"/>
          </a:xfrm>
          <a:prstGeom prst="line">
            <a:avLst/>
          </a:prstGeom>
          <a:ln>
            <a:solidFill>
              <a:srgbClr val="898989"/>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34134" y="2310679"/>
            <a:ext cx="164216" cy="164216"/>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800" dirty="0"/>
              <a:t>O</a:t>
            </a:r>
          </a:p>
        </p:txBody>
      </p:sp>
      <p:sp>
        <p:nvSpPr>
          <p:cNvPr id="14" name="Oval 13"/>
          <p:cNvSpPr/>
          <p:nvPr/>
        </p:nvSpPr>
        <p:spPr>
          <a:xfrm>
            <a:off x="334134" y="2495268"/>
            <a:ext cx="164216" cy="164216"/>
          </a:xfrm>
          <a:prstGeom prst="ellipse">
            <a:avLst/>
          </a:prstGeom>
          <a:solidFill>
            <a:srgbClr val="898989"/>
          </a:solidFill>
          <a:ln>
            <a:solidFill>
              <a:srgbClr val="898989"/>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800" dirty="0">
                <a:solidFill>
                  <a:schemeClr val="bg1"/>
                </a:solidFill>
              </a:rPr>
              <a:t>F</a:t>
            </a:r>
          </a:p>
        </p:txBody>
      </p:sp>
      <p:sp>
        <p:nvSpPr>
          <p:cNvPr id="15" name="Oval 14"/>
          <p:cNvSpPr/>
          <p:nvPr/>
        </p:nvSpPr>
        <p:spPr>
          <a:xfrm>
            <a:off x="328552" y="4333723"/>
            <a:ext cx="164216" cy="164216"/>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800" dirty="0"/>
              <a:t>O</a:t>
            </a:r>
          </a:p>
        </p:txBody>
      </p:sp>
      <p:sp>
        <p:nvSpPr>
          <p:cNvPr id="16" name="Oval 15"/>
          <p:cNvSpPr/>
          <p:nvPr/>
        </p:nvSpPr>
        <p:spPr>
          <a:xfrm>
            <a:off x="328552" y="4518312"/>
            <a:ext cx="164216" cy="164216"/>
          </a:xfrm>
          <a:prstGeom prst="ellipse">
            <a:avLst/>
          </a:prstGeom>
          <a:solidFill>
            <a:srgbClr val="898989"/>
          </a:solidFill>
          <a:ln>
            <a:solidFill>
              <a:srgbClr val="898989"/>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800" dirty="0">
                <a:solidFill>
                  <a:schemeClr val="bg1"/>
                </a:solidFill>
              </a:rPr>
              <a:t>F</a:t>
            </a:r>
          </a:p>
        </p:txBody>
      </p:sp>
      <p:sp>
        <p:nvSpPr>
          <p:cNvPr id="17" name="Oval 16"/>
          <p:cNvSpPr/>
          <p:nvPr/>
        </p:nvSpPr>
        <p:spPr>
          <a:xfrm>
            <a:off x="328552" y="5601191"/>
            <a:ext cx="164216" cy="164216"/>
          </a:xfrm>
          <a:prstGeom prst="ellipse">
            <a:avLst/>
          </a:prstGeom>
          <a:solidFill>
            <a:srgbClr val="8DC63F"/>
          </a:solidFill>
          <a:ln>
            <a:solidFill>
              <a:srgbClr val="8DC63F"/>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800" dirty="0"/>
              <a:t>O</a:t>
            </a:r>
          </a:p>
        </p:txBody>
      </p:sp>
      <p:sp>
        <p:nvSpPr>
          <p:cNvPr id="18" name="Oval 17"/>
          <p:cNvSpPr/>
          <p:nvPr/>
        </p:nvSpPr>
        <p:spPr>
          <a:xfrm>
            <a:off x="328552" y="5785780"/>
            <a:ext cx="164216" cy="164216"/>
          </a:xfrm>
          <a:prstGeom prst="ellipse">
            <a:avLst/>
          </a:prstGeom>
          <a:solidFill>
            <a:srgbClr val="898989"/>
          </a:solidFill>
          <a:ln>
            <a:solidFill>
              <a:srgbClr val="898989"/>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800" dirty="0">
                <a:solidFill>
                  <a:schemeClr val="bg1"/>
                </a:solidFill>
              </a:rPr>
              <a:t>F</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5465662"/>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8"/>
          <p:cNvSpPr>
            <a:spLocks noGrp="1"/>
          </p:cNvSpPr>
          <p:nvPr>
            <p:ph type="title"/>
          </p:nvPr>
        </p:nvSpPr>
        <p:spPr>
          <a:xfrm>
            <a:off x="228600" y="228600"/>
            <a:ext cx="8686800" cy="567813"/>
          </a:xfrm>
        </p:spPr>
        <p:txBody>
          <a:bodyPr>
            <a:normAutofit/>
          </a:bodyPr>
          <a:lstStyle/>
          <a:p>
            <a:r>
              <a:rPr lang="en-US" dirty="0">
                <a:solidFill>
                  <a:schemeClr val="bg1">
                    <a:lumMod val="50000"/>
                  </a:schemeClr>
                </a:solidFill>
              </a:rPr>
              <a:t>NIKA </a:t>
            </a:r>
            <a:r>
              <a:rPr lang="en-US" b="0" dirty="0">
                <a:solidFill>
                  <a:srgbClr val="8DC63F"/>
                </a:solidFill>
              </a:rPr>
              <a:t>Highlights</a:t>
            </a:r>
            <a:endParaRPr lang="en-US" b="0" dirty="0">
              <a:solidFill>
                <a:srgbClr val="8DC63F"/>
              </a:solidFill>
              <a:latin typeface="+mn-lt"/>
            </a:endParaRPr>
          </a:p>
        </p:txBody>
      </p:sp>
      <p:sp>
        <p:nvSpPr>
          <p:cNvPr id="9" name="TextBox 8"/>
          <p:cNvSpPr txBox="1"/>
          <p:nvPr/>
        </p:nvSpPr>
        <p:spPr>
          <a:xfrm>
            <a:off x="304801" y="962585"/>
            <a:ext cx="4267199" cy="1446550"/>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200" dirty="0"/>
              <a:t>Dual </a:t>
            </a:r>
            <a:r>
              <a:rPr lang="en-US" sz="1200" b="1" dirty="0">
                <a:solidFill>
                  <a:srgbClr val="1673A8"/>
                </a:solidFill>
              </a:rPr>
              <a:t>commercial and government </a:t>
            </a:r>
            <a:r>
              <a:rPr lang="en-US" sz="1200" dirty="0"/>
              <a:t>growth strategy</a:t>
            </a:r>
          </a:p>
          <a:p>
            <a:pPr marL="171450" indent="-171450">
              <a:buFont typeface="Arial" panose="020B0604020202020204" pitchFamily="34" charset="0"/>
              <a:buChar char="•"/>
            </a:pPr>
            <a:r>
              <a:rPr lang="en-US" sz="1200" dirty="0"/>
              <a:t>Continuous </a:t>
            </a:r>
            <a:r>
              <a:rPr lang="en-US" sz="1200" b="1" dirty="0">
                <a:solidFill>
                  <a:srgbClr val="1673A8"/>
                </a:solidFill>
              </a:rPr>
              <a:t>focus on process improvement, quality, and client service</a:t>
            </a:r>
            <a:endParaRPr lang="en-US" sz="1200" dirty="0">
              <a:solidFill>
                <a:srgbClr val="1673A8"/>
              </a:solidFill>
              <a:ea typeface="ＭＳ Ｐゴシック" charset="0"/>
              <a:cs typeface="Arial Narrow"/>
            </a:endParaRPr>
          </a:p>
          <a:p>
            <a:pPr marL="168275" indent="-168275">
              <a:buClr>
                <a:schemeClr val="tx1"/>
              </a:buClr>
              <a:buFont typeface="Arial"/>
              <a:buChar char="•"/>
            </a:pPr>
            <a:r>
              <a:rPr lang="en-US" sz="1200" b="1" dirty="0">
                <a:solidFill>
                  <a:srgbClr val="1673A8"/>
                </a:solidFill>
                <a:ea typeface="ＭＳ Ｐゴシック" charset="0"/>
                <a:cs typeface="Arial Narrow"/>
              </a:rPr>
              <a:t>Full service A/E firm, </a:t>
            </a:r>
            <a:r>
              <a:rPr lang="en-US" sz="1200" dirty="0">
                <a:ea typeface="ＭＳ Ｐゴシック" charset="0"/>
                <a:cs typeface="Arial Narrow"/>
              </a:rPr>
              <a:t>including Architecture, Interiors, MEP, Fire Protection and Physical Security</a:t>
            </a:r>
          </a:p>
          <a:p>
            <a:pPr marL="168275" indent="-168275">
              <a:buClr>
                <a:schemeClr val="tx1"/>
              </a:buClr>
              <a:buFont typeface="Arial"/>
              <a:buChar char="•"/>
            </a:pPr>
            <a:r>
              <a:rPr lang="en-US" sz="1200" b="1" dirty="0">
                <a:solidFill>
                  <a:srgbClr val="1673A8"/>
                </a:solidFill>
                <a:ea typeface="ＭＳ Ｐゴシック" charset="0"/>
                <a:cs typeface="Arial Narrow"/>
              </a:rPr>
              <a:t>Expertise beyond core A/E </a:t>
            </a:r>
            <a:r>
              <a:rPr lang="en-US" sz="1200" dirty="0">
                <a:ea typeface="ＭＳ Ｐゴシック" charset="0"/>
                <a:cs typeface="Arial Narrow"/>
              </a:rPr>
              <a:t>to include innovative and proven solutions that augment building information management systems</a:t>
            </a:r>
          </a:p>
          <a:p>
            <a:pPr>
              <a:lnSpc>
                <a:spcPct val="100000"/>
              </a:lnSpc>
            </a:pPr>
            <a:endParaRPr lang="en-US" sz="1000" dirty="0"/>
          </a:p>
        </p:txBody>
      </p:sp>
      <p:sp>
        <p:nvSpPr>
          <p:cNvPr id="5" name="TextBox 4"/>
          <p:cNvSpPr txBox="1"/>
          <p:nvPr/>
        </p:nvSpPr>
        <p:spPr>
          <a:xfrm>
            <a:off x="4572000" y="980873"/>
            <a:ext cx="4267199" cy="1446550"/>
          </a:xfrm>
          <a:prstGeom prst="rect">
            <a:avLst/>
          </a:prstGeom>
          <a:noFill/>
        </p:spPr>
        <p:txBody>
          <a:bodyPr wrap="square" lIns="0" tIns="0" rIns="0" bIns="0" rtlCol="0">
            <a:spAutoFit/>
          </a:bodyPr>
          <a:lstStyle/>
          <a:p>
            <a:pPr marL="168275" indent="-168275">
              <a:buClr>
                <a:schemeClr val="tx1"/>
              </a:buClr>
              <a:buFont typeface="Arial"/>
              <a:buChar char="•"/>
            </a:pPr>
            <a:r>
              <a:rPr lang="en-US" sz="1200" b="1" dirty="0">
                <a:solidFill>
                  <a:srgbClr val="1673A8"/>
                </a:solidFill>
                <a:ea typeface="ＭＳ Ｐゴシック" charset="0"/>
                <a:cs typeface="Arial Narrow"/>
              </a:rPr>
              <a:t>Past performance </a:t>
            </a:r>
            <a:r>
              <a:rPr lang="en-US" sz="1200" dirty="0">
                <a:ea typeface="ＭＳ Ｐゴシック" charset="0"/>
                <a:cs typeface="Arial Narrow"/>
              </a:rPr>
              <a:t>with virtually all levels of government and </a:t>
            </a:r>
            <a:r>
              <a:rPr lang="en-US" sz="1200" b="1" dirty="0">
                <a:solidFill>
                  <a:srgbClr val="1673A8"/>
                </a:solidFill>
                <a:ea typeface="ＭＳ Ｐゴシック" charset="0"/>
                <a:cs typeface="Arial Narrow"/>
              </a:rPr>
              <a:t>extensive experience </a:t>
            </a:r>
            <a:r>
              <a:rPr lang="en-US" sz="1200" dirty="0">
                <a:ea typeface="ＭＳ Ｐゴシック" charset="0"/>
                <a:cs typeface="Arial Narrow"/>
              </a:rPr>
              <a:t>with highly specialized and complex engagements</a:t>
            </a:r>
          </a:p>
          <a:p>
            <a:pPr marL="168275" indent="-168275">
              <a:buClr>
                <a:schemeClr val="tx1"/>
              </a:buClr>
              <a:buFont typeface="Arial"/>
              <a:buChar char="•"/>
            </a:pPr>
            <a:r>
              <a:rPr lang="en-US" sz="1200" b="1" dirty="0">
                <a:solidFill>
                  <a:srgbClr val="1673A8"/>
                </a:solidFill>
                <a:ea typeface="ＭＳ Ｐゴシック" charset="0"/>
                <a:cs typeface="Arial Narrow"/>
              </a:rPr>
              <a:t>Advanced technologies </a:t>
            </a:r>
            <a:r>
              <a:rPr lang="en-US" sz="1200" dirty="0">
                <a:ea typeface="ＭＳ Ｐゴシック" charset="0"/>
                <a:cs typeface="Arial Narrow"/>
              </a:rPr>
              <a:t>(e.g., Revit/BIM) and proven QA/QC processes are leveraged in order to provide greater reliability, efficiency and value     for our clients</a:t>
            </a:r>
          </a:p>
          <a:p>
            <a:pPr marL="168275" indent="-168275">
              <a:buClr>
                <a:schemeClr val="tx1"/>
              </a:buClr>
              <a:buFont typeface="Arial"/>
              <a:buChar char="•"/>
            </a:pPr>
            <a:r>
              <a:rPr lang="en-US" sz="1200" b="1" dirty="0">
                <a:solidFill>
                  <a:srgbClr val="1673A8"/>
                </a:solidFill>
                <a:ea typeface="ＭＳ Ｐゴシック" charset="0"/>
                <a:cs typeface="Arial Narrow"/>
              </a:rPr>
              <a:t>Culture, talent and bench strength </a:t>
            </a:r>
            <a:r>
              <a:rPr lang="en-US" sz="1200" dirty="0">
                <a:ea typeface="ＭＳ Ｐゴシック" charset="0"/>
                <a:cs typeface="Arial Narrow"/>
              </a:rPr>
              <a:t>to quickly scale up or down to         any sized engagement</a:t>
            </a:r>
          </a:p>
          <a:p>
            <a:pPr>
              <a:lnSpc>
                <a:spcPct val="100000"/>
              </a:lnSpc>
            </a:pPr>
            <a:endParaRPr lang="en-US" sz="1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727" y="2409135"/>
            <a:ext cx="8722105" cy="378586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934027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28600"/>
            <a:ext cx="8686800" cy="567813"/>
          </a:xfrm>
        </p:spPr>
        <p:txBody>
          <a:bodyPr>
            <a:normAutofit/>
          </a:bodyPr>
          <a:lstStyle/>
          <a:p>
            <a:pPr algn="l"/>
            <a:r>
              <a:rPr lang="en-US" b="1" dirty="0">
                <a:solidFill>
                  <a:schemeClr val="bg1">
                    <a:lumMod val="50000"/>
                  </a:schemeClr>
                </a:solidFill>
                <a:latin typeface="+mn-lt"/>
              </a:rPr>
              <a:t>Top Management  </a:t>
            </a:r>
            <a:r>
              <a:rPr lang="en-US" b="0" dirty="0">
                <a:solidFill>
                  <a:srgbClr val="8DC63F"/>
                </a:solidFill>
                <a:latin typeface="+mn-lt"/>
              </a:rPr>
              <a:t>A Track Record of Success</a:t>
            </a:r>
          </a:p>
        </p:txBody>
      </p:sp>
      <p:sp>
        <p:nvSpPr>
          <p:cNvPr id="22" name="Title 8"/>
          <p:cNvSpPr txBox="1">
            <a:spLocks/>
          </p:cNvSpPr>
          <p:nvPr/>
        </p:nvSpPr>
        <p:spPr>
          <a:xfrm>
            <a:off x="2112256" y="3382325"/>
            <a:ext cx="1420380" cy="44985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600" kern="1200">
                <a:solidFill>
                  <a:schemeClr val="tx1"/>
                </a:solidFill>
                <a:latin typeface="Arial Black"/>
                <a:ea typeface="+mj-ea"/>
                <a:cs typeface="Arial Black"/>
              </a:defRPr>
            </a:lvl1pPr>
          </a:lstStyle>
          <a:p>
            <a:r>
              <a:rPr lang="en-US" sz="1400" b="1" dirty="0">
                <a:solidFill>
                  <a:srgbClr val="8DC63F"/>
                </a:solidFill>
                <a:latin typeface="+mn-lt"/>
              </a:rPr>
              <a:t>Usman</a:t>
            </a:r>
            <a:r>
              <a:rPr lang="en-US" sz="1400" dirty="0">
                <a:solidFill>
                  <a:schemeClr val="bg1">
                    <a:lumMod val="50000"/>
                  </a:schemeClr>
                </a:solidFill>
                <a:latin typeface="+mn-lt"/>
              </a:rPr>
              <a:t> Shakir</a:t>
            </a:r>
          </a:p>
          <a:p>
            <a:r>
              <a:rPr lang="en-US" sz="900" i="1" dirty="0">
                <a:latin typeface="+mn-lt"/>
              </a:rPr>
              <a:t>Chief Financial Officer, EVP</a:t>
            </a:r>
          </a:p>
        </p:txBody>
      </p:sp>
      <p:sp>
        <p:nvSpPr>
          <p:cNvPr id="43" name="Oval 42"/>
          <p:cNvSpPr/>
          <p:nvPr/>
        </p:nvSpPr>
        <p:spPr>
          <a:xfrm>
            <a:off x="378287" y="1791278"/>
            <a:ext cx="1445260" cy="1445260"/>
          </a:xfrm>
          <a:prstGeom prst="ellipse">
            <a:avLst/>
          </a:prstGeom>
          <a:blipFill dpi="0"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l="-19214" t="-8226" r="-6690" b="-713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8"/>
          <p:cNvSpPr txBox="1">
            <a:spLocks/>
          </p:cNvSpPr>
          <p:nvPr/>
        </p:nvSpPr>
        <p:spPr>
          <a:xfrm>
            <a:off x="411489" y="3382325"/>
            <a:ext cx="1378857" cy="495578"/>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600" kern="1200">
                <a:solidFill>
                  <a:schemeClr val="tx1"/>
                </a:solidFill>
                <a:latin typeface="Arial Black"/>
                <a:ea typeface="+mj-ea"/>
                <a:cs typeface="Arial Black"/>
              </a:defRPr>
            </a:lvl1pPr>
          </a:lstStyle>
          <a:p>
            <a:r>
              <a:rPr lang="en-US" sz="1400" b="1" dirty="0">
                <a:solidFill>
                  <a:srgbClr val="8DC63F"/>
                </a:solidFill>
                <a:latin typeface="+mn-lt"/>
              </a:rPr>
              <a:t>Kabir </a:t>
            </a:r>
            <a:r>
              <a:rPr lang="en-US" sz="1400" dirty="0">
                <a:solidFill>
                  <a:schemeClr val="bg1">
                    <a:lumMod val="50000"/>
                  </a:schemeClr>
                </a:solidFill>
                <a:latin typeface="+mn-lt"/>
              </a:rPr>
              <a:t>Chaudhary</a:t>
            </a:r>
          </a:p>
          <a:p>
            <a:r>
              <a:rPr lang="en-US" sz="900" i="1" dirty="0">
                <a:latin typeface="+mn-lt"/>
              </a:rPr>
              <a:t>Chief Executive Officer</a:t>
            </a:r>
          </a:p>
          <a:p>
            <a:endParaRPr lang="en-US" sz="900" i="1" dirty="0">
              <a:latin typeface="+mn-lt"/>
            </a:endParaRPr>
          </a:p>
        </p:txBody>
      </p:sp>
      <p:sp>
        <p:nvSpPr>
          <p:cNvPr id="46" name="Oval 45"/>
          <p:cNvSpPr/>
          <p:nvPr/>
        </p:nvSpPr>
        <p:spPr>
          <a:xfrm>
            <a:off x="2099816" y="1791278"/>
            <a:ext cx="1445260" cy="1445260"/>
          </a:xfrm>
          <a:prstGeom prst="ellipse">
            <a:avLst/>
          </a:prstGeom>
          <a:blipFill dpi="0"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843652" y="1791278"/>
            <a:ext cx="1445260" cy="1445260"/>
          </a:xfrm>
          <a:prstGeom prst="ellipse">
            <a:avLst/>
          </a:prstGeom>
          <a:blipFill dpi="0" rotWithShape="1">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8"/>
          <p:cNvSpPr txBox="1">
            <a:spLocks/>
          </p:cNvSpPr>
          <p:nvPr/>
        </p:nvSpPr>
        <p:spPr>
          <a:xfrm>
            <a:off x="3861656" y="3382325"/>
            <a:ext cx="1409253" cy="41531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600" kern="1200">
                <a:solidFill>
                  <a:schemeClr val="tx1"/>
                </a:solidFill>
                <a:latin typeface="Arial Black"/>
                <a:ea typeface="+mj-ea"/>
                <a:cs typeface="Arial Black"/>
              </a:defRPr>
            </a:lvl1pPr>
          </a:lstStyle>
          <a:p>
            <a:r>
              <a:rPr lang="en-US" sz="1400" b="1" dirty="0">
                <a:solidFill>
                  <a:srgbClr val="8DC63F"/>
                </a:solidFill>
                <a:latin typeface="+mn-lt"/>
              </a:rPr>
              <a:t>Stephen </a:t>
            </a:r>
            <a:r>
              <a:rPr lang="en-US" sz="1400" dirty="0">
                <a:solidFill>
                  <a:schemeClr val="bg1">
                    <a:lumMod val="50000"/>
                  </a:schemeClr>
                </a:solidFill>
                <a:latin typeface="+mn-lt"/>
              </a:rPr>
              <a:t>White</a:t>
            </a:r>
          </a:p>
          <a:p>
            <a:r>
              <a:rPr lang="en-US" sz="900" i="1" dirty="0">
                <a:latin typeface="+mn-lt"/>
              </a:rPr>
              <a:t>Chief Marketing Officer, EVP</a:t>
            </a:r>
          </a:p>
          <a:p>
            <a:endParaRPr lang="en-US" sz="900" i="1" dirty="0">
              <a:latin typeface="+mn-lt"/>
            </a:endParaRPr>
          </a:p>
        </p:txBody>
      </p:sp>
      <p:sp>
        <p:nvSpPr>
          <p:cNvPr id="50" name="Oval 49"/>
          <p:cNvSpPr/>
          <p:nvPr/>
        </p:nvSpPr>
        <p:spPr>
          <a:xfrm>
            <a:off x="5587488" y="1791278"/>
            <a:ext cx="1445260" cy="1445260"/>
          </a:xfrm>
          <a:prstGeom prst="ellipse">
            <a:avLst/>
          </a:prstGeom>
          <a:blipFill dpi="0" rotWithShape="1">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8"/>
          <p:cNvSpPr txBox="1">
            <a:spLocks/>
          </p:cNvSpPr>
          <p:nvPr/>
        </p:nvSpPr>
        <p:spPr>
          <a:xfrm>
            <a:off x="5621576" y="3382325"/>
            <a:ext cx="1436370" cy="47768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600" kern="1200">
                <a:solidFill>
                  <a:schemeClr val="tx1"/>
                </a:solidFill>
                <a:latin typeface="Arial Black"/>
                <a:ea typeface="+mj-ea"/>
                <a:cs typeface="Arial Black"/>
              </a:defRPr>
            </a:lvl1pPr>
          </a:lstStyle>
          <a:p>
            <a:r>
              <a:rPr lang="en-US" sz="1400" b="1" dirty="0">
                <a:solidFill>
                  <a:srgbClr val="8DC63F"/>
                </a:solidFill>
                <a:latin typeface="+mn-lt"/>
              </a:rPr>
              <a:t>Chip </a:t>
            </a:r>
            <a:r>
              <a:rPr lang="en-US" sz="1400" dirty="0">
                <a:solidFill>
                  <a:schemeClr val="bg1">
                    <a:lumMod val="50000"/>
                  </a:schemeClr>
                </a:solidFill>
                <a:latin typeface="+mn-lt"/>
              </a:rPr>
              <a:t>Denman</a:t>
            </a:r>
          </a:p>
          <a:p>
            <a:r>
              <a:rPr lang="en-US" sz="900" i="1" dirty="0">
                <a:latin typeface="+mn-lt"/>
              </a:rPr>
              <a:t>Executive Vice President</a:t>
            </a:r>
          </a:p>
        </p:txBody>
      </p:sp>
      <p:sp>
        <p:nvSpPr>
          <p:cNvPr id="7" name="TextBox 6"/>
          <p:cNvSpPr txBox="1"/>
          <p:nvPr/>
        </p:nvSpPr>
        <p:spPr>
          <a:xfrm>
            <a:off x="320040" y="811530"/>
            <a:ext cx="8583710" cy="646331"/>
          </a:xfrm>
          <a:prstGeom prst="rect">
            <a:avLst/>
          </a:prstGeom>
          <a:noFill/>
        </p:spPr>
        <p:txBody>
          <a:bodyPr wrap="square" lIns="0" tIns="0" rIns="0" bIns="0" rtlCol="0">
            <a:spAutoFit/>
          </a:bodyPr>
          <a:lstStyle/>
          <a:p>
            <a:r>
              <a:rPr lang="en-US" sz="1600" dirty="0">
                <a:solidFill>
                  <a:srgbClr val="1673A8"/>
                </a:solidFill>
              </a:rPr>
              <a:t>NIKA’s leadership team has a proven reputation for unparalleled experience and knowledge</a:t>
            </a:r>
            <a:r>
              <a:rPr lang="en-US" sz="1600" dirty="0"/>
              <a:t>. With diverse capabilities and a deep talent pool, </a:t>
            </a:r>
            <a:r>
              <a:rPr lang="en-US" sz="1600" dirty="0">
                <a:solidFill>
                  <a:srgbClr val="1673A8"/>
                </a:solidFill>
              </a:rPr>
              <a:t>we go beyond A/E </a:t>
            </a:r>
            <a:r>
              <a:rPr lang="en-US" sz="1600" dirty="0"/>
              <a:t>to provide full-service solutions and valuable business advice.   </a:t>
            </a:r>
            <a:endParaRPr lang="en-US" sz="1600" b="1" dirty="0">
              <a:solidFill>
                <a:srgbClr val="1673A8"/>
              </a:solidFill>
            </a:endParaRPr>
          </a:p>
          <a:p>
            <a:pPr>
              <a:lnSpc>
                <a:spcPct val="100000"/>
              </a:lnSpc>
            </a:pPr>
            <a:endParaRPr lang="en-US" sz="1000" dirty="0"/>
          </a:p>
        </p:txBody>
      </p:sp>
      <p:cxnSp>
        <p:nvCxnSpPr>
          <p:cNvPr id="76" name="Straight Connector 75"/>
          <p:cNvCxnSpPr/>
          <p:nvPr/>
        </p:nvCxnSpPr>
        <p:spPr>
          <a:xfrm flipH="1">
            <a:off x="661245" y="4413800"/>
            <a:ext cx="7983102" cy="0"/>
          </a:xfrm>
          <a:prstGeom prst="line">
            <a:avLst/>
          </a:prstGeom>
          <a:ln>
            <a:solidFill>
              <a:srgbClr val="898989"/>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2511" y="4584616"/>
            <a:ext cx="7173042" cy="1754326"/>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300" b="1" dirty="0">
                <a:solidFill>
                  <a:srgbClr val="1673A8"/>
                </a:solidFill>
                <a:ea typeface="ＭＳ Ｐゴシック" charset="0"/>
                <a:cs typeface="Arial Narrow"/>
              </a:rPr>
              <a:t>Award winning leadership team </a:t>
            </a:r>
            <a:r>
              <a:rPr lang="en-US" sz="1300" dirty="0">
                <a:ea typeface="ＭＳ Ｐゴシック" charset="0"/>
                <a:cs typeface="Arial Narrow"/>
              </a:rPr>
              <a:t>committed to innovation, quality and exceptional client service</a:t>
            </a:r>
          </a:p>
          <a:p>
            <a:pPr marL="171450" indent="-171450">
              <a:buFont typeface="Arial" panose="020B0604020202020204" pitchFamily="34" charset="0"/>
              <a:buChar char="•"/>
            </a:pPr>
            <a:r>
              <a:rPr lang="en-US" sz="1300" b="1" dirty="0">
                <a:solidFill>
                  <a:srgbClr val="1673A8"/>
                </a:solidFill>
              </a:rPr>
              <a:t>Nearly 100 years</a:t>
            </a:r>
            <a:r>
              <a:rPr lang="en-US" sz="1300" dirty="0"/>
              <a:t> of combined management and professional services know-how</a:t>
            </a:r>
          </a:p>
          <a:p>
            <a:pPr marL="171450" indent="-171450">
              <a:buFont typeface="Arial" panose="020B0604020202020204" pitchFamily="34" charset="0"/>
              <a:buChar char="•"/>
            </a:pPr>
            <a:r>
              <a:rPr lang="en-US" sz="1300" b="1" dirty="0">
                <a:solidFill>
                  <a:srgbClr val="1673A8"/>
                </a:solidFill>
              </a:rPr>
              <a:t>Extensive government contracting and industry experience </a:t>
            </a:r>
            <a:r>
              <a:rPr lang="en-US" sz="1300" dirty="0"/>
              <a:t>in both privately held and publicly traded companies</a:t>
            </a:r>
          </a:p>
          <a:p>
            <a:pPr marL="171450" indent="-171450">
              <a:buFont typeface="Arial" panose="020B0604020202020204" pitchFamily="34" charset="0"/>
              <a:buChar char="•"/>
            </a:pPr>
            <a:r>
              <a:rPr lang="en-US" sz="1300" dirty="0"/>
              <a:t>Broad knowledge of </a:t>
            </a:r>
            <a:r>
              <a:rPr lang="en-US" sz="1300" b="1" dirty="0">
                <a:solidFill>
                  <a:srgbClr val="1673A8"/>
                </a:solidFill>
              </a:rPr>
              <a:t>government and military operations</a:t>
            </a:r>
            <a:r>
              <a:rPr lang="en-US" sz="1300" dirty="0"/>
              <a:t> </a:t>
            </a:r>
          </a:p>
          <a:p>
            <a:pPr marL="171450" indent="-171450">
              <a:buFont typeface="Arial" panose="020B0604020202020204" pitchFamily="34" charset="0"/>
              <a:buChar char="•"/>
            </a:pPr>
            <a:r>
              <a:rPr lang="en-US" sz="1300" b="1" dirty="0">
                <a:solidFill>
                  <a:srgbClr val="1673A8"/>
                </a:solidFill>
                <a:ea typeface="ＭＳ Ｐゴシック" charset="0"/>
                <a:cs typeface="Arial Narrow"/>
              </a:rPr>
              <a:t>Forward-thinking leadership team </a:t>
            </a:r>
            <a:r>
              <a:rPr lang="en-US" sz="1300" dirty="0">
                <a:ea typeface="ＭＳ Ｐゴシック" charset="0"/>
                <a:cs typeface="Arial Narrow"/>
              </a:rPr>
              <a:t>with a passion for business</a:t>
            </a:r>
            <a:endParaRPr lang="en-US" sz="1300" dirty="0"/>
          </a:p>
          <a:p>
            <a:pPr marL="171450" indent="-171450">
              <a:buFont typeface="Arial" panose="020B0604020202020204" pitchFamily="34" charset="0"/>
              <a:buChar char="•"/>
            </a:pPr>
            <a:r>
              <a:rPr lang="en-US" sz="1300" dirty="0"/>
              <a:t>Developed</a:t>
            </a:r>
            <a:r>
              <a:rPr lang="en-US" sz="1300" b="1" dirty="0">
                <a:solidFill>
                  <a:srgbClr val="1673A8"/>
                </a:solidFill>
              </a:rPr>
              <a:t> marketing and sales engine</a:t>
            </a:r>
            <a:r>
              <a:rPr lang="en-US" sz="1300" dirty="0"/>
              <a:t> capable of delivering high growth</a:t>
            </a:r>
          </a:p>
          <a:p>
            <a:pPr marL="171450" indent="-171450">
              <a:buFont typeface="Arial" panose="020B0604020202020204" pitchFamily="34" charset="0"/>
              <a:buChar char="•"/>
            </a:pPr>
            <a:r>
              <a:rPr lang="en-US" sz="1300" dirty="0"/>
              <a:t>Achieved </a:t>
            </a:r>
            <a:r>
              <a:rPr lang="en-US" sz="1300" b="1" dirty="0">
                <a:solidFill>
                  <a:srgbClr val="1673A8"/>
                </a:solidFill>
              </a:rPr>
              <a:t>92.3% compounded annual growth </a:t>
            </a:r>
            <a:r>
              <a:rPr lang="en-US" sz="1300" dirty="0"/>
              <a:t>from 2013 to 2015</a:t>
            </a:r>
          </a:p>
          <a:p>
            <a:pPr marL="171450" indent="-171450">
              <a:buFont typeface="Arial" panose="020B0604020202020204" pitchFamily="34" charset="0"/>
              <a:buChar char="•"/>
            </a:pPr>
            <a:r>
              <a:rPr lang="en-US" sz="1300" b="1" dirty="0">
                <a:solidFill>
                  <a:srgbClr val="1673A8"/>
                </a:solidFill>
                <a:ea typeface="ＭＳ Ｐゴシック" charset="0"/>
                <a:cs typeface="Arial Narrow"/>
              </a:rPr>
              <a:t>Increased employee headcount </a:t>
            </a:r>
            <a:r>
              <a:rPr lang="en-US" sz="1300" dirty="0">
                <a:ea typeface="ＭＳ Ｐゴシック" charset="0"/>
                <a:cs typeface="Arial Narrow"/>
              </a:rPr>
              <a:t>200% in six years</a:t>
            </a:r>
            <a:endParaRPr lang="en-US" sz="1200" dirty="0">
              <a:ea typeface="ＭＳ Ｐゴシック" charset="0"/>
              <a:cs typeface="Arial Narrow"/>
            </a:endParaRPr>
          </a:p>
          <a:p>
            <a:pPr>
              <a:lnSpc>
                <a:spcPct val="100000"/>
              </a:lnSpc>
            </a:pPr>
            <a:endParaRPr lang="en-US" sz="1000" dirty="0"/>
          </a:p>
        </p:txBody>
      </p:sp>
      <p:sp>
        <p:nvSpPr>
          <p:cNvPr id="14" name="Oval 13"/>
          <p:cNvSpPr/>
          <p:nvPr/>
        </p:nvSpPr>
        <p:spPr>
          <a:xfrm>
            <a:off x="7331324" y="1791278"/>
            <a:ext cx="1469269" cy="1469269"/>
          </a:xfrm>
          <a:prstGeom prst="ellipse">
            <a:avLst/>
          </a:prstGeom>
          <a:blipFill dpi="0" rotWithShape="1">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l="-34992" t="-5603" r="-23996" b="-1328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8"/>
          <p:cNvSpPr txBox="1">
            <a:spLocks/>
          </p:cNvSpPr>
          <p:nvPr/>
        </p:nvSpPr>
        <p:spPr>
          <a:xfrm>
            <a:off x="7423811" y="3382325"/>
            <a:ext cx="1436370" cy="47768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600" kern="1200">
                <a:solidFill>
                  <a:schemeClr val="tx1"/>
                </a:solidFill>
                <a:latin typeface="Arial Black"/>
                <a:ea typeface="+mj-ea"/>
                <a:cs typeface="Arial Black"/>
              </a:defRPr>
            </a:lvl1pPr>
          </a:lstStyle>
          <a:p>
            <a:r>
              <a:rPr lang="en-US" sz="1400" b="1" dirty="0">
                <a:solidFill>
                  <a:srgbClr val="8DC63F"/>
                </a:solidFill>
                <a:latin typeface="+mn-lt"/>
              </a:rPr>
              <a:t>Mark </a:t>
            </a:r>
            <a:r>
              <a:rPr lang="en-US" sz="1400" dirty="0">
                <a:solidFill>
                  <a:schemeClr val="bg1">
                    <a:lumMod val="50000"/>
                  </a:schemeClr>
                </a:solidFill>
                <a:latin typeface="+mn-lt"/>
              </a:rPr>
              <a:t>Smith</a:t>
            </a:r>
          </a:p>
          <a:p>
            <a:r>
              <a:rPr lang="en-US" sz="900" i="1" dirty="0">
                <a:latin typeface="+mn-lt"/>
              </a:rPr>
              <a:t>Senior Vice President</a:t>
            </a:r>
          </a:p>
        </p:txBody>
      </p:sp>
      <p:sp>
        <p:nvSpPr>
          <p:cNvPr id="2" name="TextBox 1"/>
          <p:cNvSpPr txBox="1"/>
          <p:nvPr/>
        </p:nvSpPr>
        <p:spPr>
          <a:xfrm>
            <a:off x="411489" y="3829816"/>
            <a:ext cx="1378857" cy="369332"/>
          </a:xfrm>
          <a:prstGeom prst="rect">
            <a:avLst/>
          </a:prstGeom>
          <a:noFill/>
        </p:spPr>
        <p:txBody>
          <a:bodyPr wrap="square" lIns="0" tIns="0" rIns="0" bIns="0" rtlCol="0">
            <a:spAutoFit/>
          </a:bodyPr>
          <a:lstStyle/>
          <a:p>
            <a:pPr algn="ctr">
              <a:lnSpc>
                <a:spcPct val="100000"/>
              </a:lnSpc>
            </a:pPr>
            <a:r>
              <a:rPr lang="en-US" sz="800" dirty="0"/>
              <a:t>Kabir oversees all business development and strategic operation aspects of the firm</a:t>
            </a:r>
            <a:endParaRPr lang="en-US" sz="1050" dirty="0"/>
          </a:p>
        </p:txBody>
      </p:sp>
      <p:sp>
        <p:nvSpPr>
          <p:cNvPr id="17" name="TextBox 16"/>
          <p:cNvSpPr txBox="1"/>
          <p:nvPr/>
        </p:nvSpPr>
        <p:spPr>
          <a:xfrm>
            <a:off x="2133018" y="3829816"/>
            <a:ext cx="1378857" cy="369332"/>
          </a:xfrm>
          <a:prstGeom prst="rect">
            <a:avLst/>
          </a:prstGeom>
          <a:noFill/>
        </p:spPr>
        <p:txBody>
          <a:bodyPr wrap="square" lIns="0" tIns="0" rIns="0" bIns="0" rtlCol="0">
            <a:spAutoFit/>
          </a:bodyPr>
          <a:lstStyle/>
          <a:p>
            <a:pPr algn="ctr">
              <a:lnSpc>
                <a:spcPct val="100000"/>
              </a:lnSpc>
            </a:pPr>
            <a:r>
              <a:rPr lang="en-US" sz="800" dirty="0"/>
              <a:t>Usman leads Finance, Human Resources and Network Administration</a:t>
            </a:r>
            <a:endParaRPr lang="en-US" sz="1000" dirty="0"/>
          </a:p>
        </p:txBody>
      </p:sp>
      <p:sp>
        <p:nvSpPr>
          <p:cNvPr id="18" name="TextBox 17"/>
          <p:cNvSpPr txBox="1"/>
          <p:nvPr/>
        </p:nvSpPr>
        <p:spPr>
          <a:xfrm>
            <a:off x="3876854" y="3829816"/>
            <a:ext cx="1378857" cy="246221"/>
          </a:xfrm>
          <a:prstGeom prst="rect">
            <a:avLst/>
          </a:prstGeom>
          <a:noFill/>
        </p:spPr>
        <p:txBody>
          <a:bodyPr wrap="square" lIns="0" tIns="0" rIns="0" bIns="0" rtlCol="0">
            <a:spAutoFit/>
          </a:bodyPr>
          <a:lstStyle/>
          <a:p>
            <a:pPr algn="ctr">
              <a:lnSpc>
                <a:spcPct val="100000"/>
              </a:lnSpc>
            </a:pPr>
            <a:r>
              <a:rPr lang="en-US" sz="800" dirty="0"/>
              <a:t>Stephen leads Marketing and Business Development</a:t>
            </a:r>
            <a:endParaRPr lang="en-US" sz="1000" dirty="0"/>
          </a:p>
        </p:txBody>
      </p:sp>
      <p:sp>
        <p:nvSpPr>
          <p:cNvPr id="19" name="TextBox 18"/>
          <p:cNvSpPr txBox="1"/>
          <p:nvPr/>
        </p:nvSpPr>
        <p:spPr>
          <a:xfrm>
            <a:off x="5540632" y="3829816"/>
            <a:ext cx="1598258" cy="369332"/>
          </a:xfrm>
          <a:prstGeom prst="rect">
            <a:avLst/>
          </a:prstGeom>
          <a:noFill/>
        </p:spPr>
        <p:txBody>
          <a:bodyPr wrap="square" lIns="0" tIns="0" rIns="0" bIns="0" rtlCol="0">
            <a:spAutoFit/>
          </a:bodyPr>
          <a:lstStyle/>
          <a:p>
            <a:pPr algn="ctr">
              <a:lnSpc>
                <a:spcPct val="100000"/>
              </a:lnSpc>
            </a:pPr>
            <a:r>
              <a:rPr lang="en-US" sz="800" dirty="0"/>
              <a:t>Chip leads the firm’s business development efforts, including government relations and legislative affairs</a:t>
            </a:r>
            <a:endParaRPr lang="en-US" sz="1000" dirty="0"/>
          </a:p>
        </p:txBody>
      </p:sp>
      <p:sp>
        <p:nvSpPr>
          <p:cNvPr id="20" name="TextBox 19"/>
          <p:cNvSpPr txBox="1"/>
          <p:nvPr/>
        </p:nvSpPr>
        <p:spPr>
          <a:xfrm>
            <a:off x="7452568" y="3829816"/>
            <a:ext cx="1378857" cy="400110"/>
          </a:xfrm>
          <a:prstGeom prst="rect">
            <a:avLst/>
          </a:prstGeom>
          <a:noFill/>
        </p:spPr>
        <p:txBody>
          <a:bodyPr wrap="square" lIns="0" tIns="0" rIns="0" bIns="0" rtlCol="0">
            <a:spAutoFit/>
          </a:bodyPr>
          <a:lstStyle/>
          <a:p>
            <a:pPr algn="ctr">
              <a:lnSpc>
                <a:spcPct val="100000"/>
              </a:lnSpc>
            </a:pPr>
            <a:r>
              <a:rPr lang="en-US" sz="800" dirty="0"/>
              <a:t>Mark leads Architecture and Program Management</a:t>
            </a:r>
          </a:p>
          <a:p>
            <a:pPr>
              <a:lnSpc>
                <a:spcPct val="100000"/>
              </a:lnSpc>
            </a:pP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9218296"/>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28600"/>
            <a:ext cx="8686800" cy="567813"/>
          </a:xfrm>
        </p:spPr>
        <p:txBody>
          <a:bodyPr>
            <a:normAutofit/>
          </a:bodyPr>
          <a:lstStyle/>
          <a:p>
            <a:pPr algn="l"/>
            <a:r>
              <a:rPr lang="en-US" b="1" dirty="0">
                <a:solidFill>
                  <a:schemeClr val="bg1">
                    <a:lumMod val="50000"/>
                  </a:schemeClr>
                </a:solidFill>
                <a:latin typeface="+mn-lt"/>
              </a:rPr>
              <a:t>NIKA </a:t>
            </a:r>
            <a:r>
              <a:rPr lang="en-US" b="0" dirty="0">
                <a:solidFill>
                  <a:srgbClr val="8DC63F"/>
                </a:solidFill>
                <a:latin typeface="+mn-lt"/>
              </a:rPr>
              <a:t>Service Lines and Core Services</a:t>
            </a:r>
          </a:p>
        </p:txBody>
      </p:sp>
      <p:sp>
        <p:nvSpPr>
          <p:cNvPr id="7" name="TextBox 6"/>
          <p:cNvSpPr txBox="1"/>
          <p:nvPr/>
        </p:nvSpPr>
        <p:spPr>
          <a:xfrm>
            <a:off x="328270" y="811530"/>
            <a:ext cx="8595360" cy="400110"/>
          </a:xfrm>
          <a:prstGeom prst="rect">
            <a:avLst/>
          </a:prstGeom>
          <a:noFill/>
        </p:spPr>
        <p:txBody>
          <a:bodyPr wrap="square" lIns="0" tIns="0" rIns="0" bIns="0" rtlCol="0">
            <a:spAutoFit/>
          </a:bodyPr>
          <a:lstStyle/>
          <a:p>
            <a:r>
              <a:rPr lang="en-US" sz="1600" dirty="0"/>
              <a:t>With diverse in-house expertise, </a:t>
            </a:r>
            <a:r>
              <a:rPr lang="en-US" sz="1600" dirty="0">
                <a:solidFill>
                  <a:srgbClr val="1673A8"/>
                </a:solidFill>
              </a:rPr>
              <a:t>NIKA provides a multitude of services to drive your project to success.  </a:t>
            </a:r>
            <a:endParaRPr lang="en-US" sz="1600" b="1" dirty="0">
              <a:solidFill>
                <a:srgbClr val="1673A8"/>
              </a:solidFill>
            </a:endParaRPr>
          </a:p>
          <a:p>
            <a:pPr>
              <a:lnSpc>
                <a:spcPct val="100000"/>
              </a:lnSpc>
            </a:pPr>
            <a:endParaRPr lang="en-US" sz="1000" dirty="0"/>
          </a:p>
        </p:txBody>
      </p:sp>
      <p:sp>
        <p:nvSpPr>
          <p:cNvPr id="97" name="Content Placeholder 1"/>
          <p:cNvSpPr txBox="1">
            <a:spLocks/>
          </p:cNvSpPr>
          <p:nvPr/>
        </p:nvSpPr>
        <p:spPr>
          <a:xfrm>
            <a:off x="221949" y="1409700"/>
            <a:ext cx="2177153" cy="45311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600" b="1" dirty="0">
                <a:solidFill>
                  <a:srgbClr val="1673A8"/>
                </a:solidFill>
              </a:rPr>
              <a:t>NIKA’s Specialties</a:t>
            </a:r>
          </a:p>
          <a:p>
            <a:pPr marL="0" indent="0">
              <a:buNone/>
            </a:pPr>
            <a:r>
              <a:rPr lang="en-US" sz="1200" dirty="0"/>
              <a:t>NIKA is a full-service design, architecture and engineering, facilities support, program management, and enterprise technology firm. We specialize in the planning, designing, building, engineering, management, facilities support, and maintenance of complex facilities and infrastructures.</a:t>
            </a:r>
          </a:p>
          <a:p>
            <a:pPr marL="0" indent="0">
              <a:buNone/>
            </a:pPr>
            <a:r>
              <a:rPr lang="en-US" sz="1200" dirty="0"/>
              <a:t>Governments and commercial industries turn to NIKA for specialized expertise in:</a:t>
            </a:r>
          </a:p>
          <a:p>
            <a:pPr marL="0" indent="0">
              <a:lnSpc>
                <a:spcPct val="100000"/>
              </a:lnSpc>
              <a:spcBef>
                <a:spcPts val="0"/>
              </a:spcBef>
              <a:buNone/>
            </a:pPr>
            <a:endParaRPr lang="en-US" sz="1200" dirty="0"/>
          </a:p>
          <a:p>
            <a:pPr marL="119063" indent="-119063">
              <a:lnSpc>
                <a:spcPct val="100000"/>
              </a:lnSpc>
              <a:spcBef>
                <a:spcPts val="0"/>
              </a:spcBef>
            </a:pPr>
            <a:r>
              <a:rPr lang="en-US" sz="1200" b="1" dirty="0"/>
              <a:t>Medical &amp; Healthcare Facilities</a:t>
            </a:r>
          </a:p>
          <a:p>
            <a:pPr marL="119063" indent="-119063">
              <a:lnSpc>
                <a:spcPct val="100000"/>
              </a:lnSpc>
              <a:spcBef>
                <a:spcPts val="0"/>
              </a:spcBef>
            </a:pPr>
            <a:r>
              <a:rPr lang="en-US" sz="1200" b="1" dirty="0"/>
              <a:t>Laboratories</a:t>
            </a:r>
          </a:p>
          <a:p>
            <a:pPr marL="119063" indent="-119063">
              <a:lnSpc>
                <a:spcPct val="100000"/>
              </a:lnSpc>
              <a:spcBef>
                <a:spcPts val="0"/>
              </a:spcBef>
            </a:pPr>
            <a:r>
              <a:rPr lang="en-US" sz="1200" b="1" dirty="0"/>
              <a:t>Research &amp; Design Studios</a:t>
            </a:r>
          </a:p>
          <a:p>
            <a:pPr marL="119063" indent="-119063">
              <a:lnSpc>
                <a:spcPct val="100000"/>
              </a:lnSpc>
              <a:spcBef>
                <a:spcPts val="0"/>
              </a:spcBef>
            </a:pPr>
            <a:r>
              <a:rPr lang="en-US" sz="1200" b="1" dirty="0"/>
              <a:t>Complex &amp; Secure Facilities</a:t>
            </a:r>
          </a:p>
          <a:p>
            <a:pPr marL="119063" indent="-119063">
              <a:lnSpc>
                <a:spcPct val="100000"/>
              </a:lnSpc>
              <a:spcBef>
                <a:spcPts val="0"/>
              </a:spcBef>
            </a:pPr>
            <a:r>
              <a:rPr lang="en-US" sz="1200" b="1" dirty="0"/>
              <a:t>Sensitive Compartmentalized Information Facilities (SCIF)</a:t>
            </a:r>
          </a:p>
          <a:p>
            <a:pPr marL="0" indent="0">
              <a:lnSpc>
                <a:spcPct val="100000"/>
              </a:lnSpc>
              <a:spcBef>
                <a:spcPts val="0"/>
              </a:spcBef>
              <a:buNone/>
            </a:pPr>
            <a:endParaRPr lang="en-US" sz="800" dirty="0"/>
          </a:p>
          <a:p>
            <a:pPr marL="0" indent="0">
              <a:lnSpc>
                <a:spcPct val="100000"/>
              </a:lnSpc>
              <a:spcBef>
                <a:spcPts val="0"/>
              </a:spcBef>
              <a:buFont typeface="Arial" panose="020B0604020202020204" pitchFamily="34" charset="0"/>
              <a:buNone/>
            </a:pPr>
            <a:endParaRPr lang="en-US" sz="1200" dirty="0"/>
          </a:p>
        </p:txBody>
      </p:sp>
      <p:sp>
        <p:nvSpPr>
          <p:cNvPr id="2" name="TextBox 1"/>
          <p:cNvSpPr txBox="1"/>
          <p:nvPr/>
        </p:nvSpPr>
        <p:spPr>
          <a:xfrm>
            <a:off x="2552701" y="1409700"/>
            <a:ext cx="6370930" cy="738664"/>
          </a:xfrm>
          <a:prstGeom prst="rect">
            <a:avLst/>
          </a:prstGeom>
          <a:noFill/>
        </p:spPr>
        <p:txBody>
          <a:bodyPr wrap="square" lIns="0" tIns="0" rIns="0" bIns="0" rtlCol="0">
            <a:spAutoFit/>
          </a:bodyPr>
          <a:lstStyle/>
          <a:p>
            <a:pPr algn="ctr"/>
            <a:r>
              <a:rPr lang="en-US" sz="1200" dirty="0"/>
              <a:t>NIKA has developed a platform of integrated services that help clients achieve success. These service lines – </a:t>
            </a:r>
            <a:r>
              <a:rPr lang="en-US" sz="1200" b="1" dirty="0"/>
              <a:t>Architecture and Engineering</a:t>
            </a:r>
            <a:r>
              <a:rPr lang="en-US" sz="1200" dirty="0"/>
              <a:t>, </a:t>
            </a:r>
            <a:r>
              <a:rPr lang="en-US" sz="1200" b="1" dirty="0"/>
              <a:t>Logistics, Operations and Maintenance</a:t>
            </a:r>
            <a:r>
              <a:rPr lang="en-US" sz="1200" dirty="0"/>
              <a:t>, </a:t>
            </a:r>
            <a:r>
              <a:rPr lang="en-US" sz="1200" b="1" dirty="0"/>
              <a:t>Advisory</a:t>
            </a:r>
            <a:r>
              <a:rPr lang="en-US" sz="1200" dirty="0"/>
              <a:t>, </a:t>
            </a:r>
            <a:r>
              <a:rPr lang="en-US" sz="1200" b="1" dirty="0"/>
              <a:t>Program Management</a:t>
            </a:r>
            <a:r>
              <a:rPr lang="en-US" sz="1200" dirty="0"/>
              <a:t>, and </a:t>
            </a:r>
            <a:r>
              <a:rPr lang="en-US" sz="1200" b="1" dirty="0"/>
              <a:t>Enterprise Technologies</a:t>
            </a:r>
            <a:r>
              <a:rPr lang="en-US" sz="1200" dirty="0"/>
              <a:t> – work together to drive success for our clients. </a:t>
            </a:r>
            <a:endParaRPr lang="en-US" sz="1400" dirty="0"/>
          </a:p>
          <a:p>
            <a:pPr>
              <a:lnSpc>
                <a:spcPct val="100000"/>
              </a:lnSpc>
            </a:pPr>
            <a:endParaRPr lang="en-US" sz="1200" dirty="0"/>
          </a:p>
        </p:txBody>
      </p:sp>
      <p:sp>
        <p:nvSpPr>
          <p:cNvPr id="8" name="TextBox 7"/>
          <p:cNvSpPr txBox="1"/>
          <p:nvPr/>
        </p:nvSpPr>
        <p:spPr>
          <a:xfrm>
            <a:off x="2552700" y="5734214"/>
            <a:ext cx="6362699" cy="369332"/>
          </a:xfrm>
          <a:prstGeom prst="rect">
            <a:avLst/>
          </a:prstGeom>
          <a:noFill/>
        </p:spPr>
        <p:txBody>
          <a:bodyPr wrap="square" lIns="0" tIns="0" rIns="0" bIns="0" rtlCol="0">
            <a:spAutoFit/>
          </a:bodyPr>
          <a:lstStyle/>
          <a:p>
            <a:pPr algn="ctr">
              <a:lnSpc>
                <a:spcPct val="100000"/>
              </a:lnSpc>
            </a:pPr>
            <a:r>
              <a:rPr lang="en-US" sz="1200" dirty="0"/>
              <a:t>With our diverse portfolio of service offerings, large pool of talented professionals, and an established record        of success, NIKA is the total solution for governments and commercial businesses.</a:t>
            </a:r>
          </a:p>
        </p:txBody>
      </p:sp>
      <p:cxnSp>
        <p:nvCxnSpPr>
          <p:cNvPr id="10" name="Straight Connector 9"/>
          <p:cNvCxnSpPr/>
          <p:nvPr/>
        </p:nvCxnSpPr>
        <p:spPr>
          <a:xfrm>
            <a:off x="2358325" y="1409700"/>
            <a:ext cx="0" cy="4693846"/>
          </a:xfrm>
          <a:prstGeom prst="line">
            <a:avLst/>
          </a:prstGeom>
          <a:ln>
            <a:solidFill>
              <a:srgbClr val="898989"/>
            </a:solidFill>
          </a:ln>
        </p:spPr>
        <p:style>
          <a:lnRef idx="1">
            <a:schemeClr val="accent1"/>
          </a:lnRef>
          <a:fillRef idx="0">
            <a:schemeClr val="accent1"/>
          </a:fillRef>
          <a:effectRef idx="0">
            <a:schemeClr val="accent1"/>
          </a:effectRef>
          <a:fontRef idx="minor">
            <a:schemeClr val="tx1"/>
          </a:fontRef>
        </p:style>
      </p:cxnSp>
      <p:sp>
        <p:nvSpPr>
          <p:cNvPr id="37" name="Content Placeholder 1"/>
          <p:cNvSpPr txBox="1">
            <a:spLocks/>
          </p:cNvSpPr>
          <p:nvPr/>
        </p:nvSpPr>
        <p:spPr>
          <a:xfrm>
            <a:off x="3352801" y="2106839"/>
            <a:ext cx="2523743" cy="13198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1673A8"/>
                </a:solidFill>
              </a:rPr>
              <a:t>Architecture and Engineering</a:t>
            </a:r>
          </a:p>
          <a:p>
            <a:pPr marL="115888" indent="-115888">
              <a:lnSpc>
                <a:spcPct val="100000"/>
              </a:lnSpc>
              <a:spcBef>
                <a:spcPts val="0"/>
              </a:spcBef>
            </a:pPr>
            <a:r>
              <a:rPr lang="en-US" sz="1100" dirty="0"/>
              <a:t>Architecture</a:t>
            </a:r>
          </a:p>
          <a:p>
            <a:pPr marL="115888" indent="-115888">
              <a:lnSpc>
                <a:spcPct val="100000"/>
              </a:lnSpc>
              <a:spcBef>
                <a:spcPts val="0"/>
              </a:spcBef>
            </a:pPr>
            <a:r>
              <a:rPr lang="en-US" sz="1100" dirty="0"/>
              <a:t>Interior Design</a:t>
            </a:r>
          </a:p>
          <a:p>
            <a:pPr marL="115888" indent="-115888">
              <a:lnSpc>
                <a:spcPct val="100000"/>
              </a:lnSpc>
              <a:spcBef>
                <a:spcPts val="0"/>
              </a:spcBef>
            </a:pPr>
            <a:r>
              <a:rPr lang="en-US" sz="1100" dirty="0"/>
              <a:t>Concept/Schematic Design</a:t>
            </a:r>
          </a:p>
          <a:p>
            <a:pPr marL="115888" indent="-115888">
              <a:lnSpc>
                <a:spcPct val="100000"/>
              </a:lnSpc>
              <a:spcBef>
                <a:spcPts val="0"/>
              </a:spcBef>
            </a:pPr>
            <a:r>
              <a:rPr lang="en-US" sz="1100" dirty="0"/>
              <a:t>Phased Renovation Design</a:t>
            </a:r>
          </a:p>
          <a:p>
            <a:pPr marL="115888" indent="-115888">
              <a:lnSpc>
                <a:spcPct val="100000"/>
              </a:lnSpc>
              <a:spcBef>
                <a:spcPts val="0"/>
              </a:spcBef>
            </a:pPr>
            <a:r>
              <a:rPr lang="en-US" sz="1100" dirty="0"/>
              <a:t>Construction Design and Administration</a:t>
            </a:r>
          </a:p>
          <a:p>
            <a:pPr marL="115888" indent="-115888">
              <a:lnSpc>
                <a:spcPct val="100000"/>
              </a:lnSpc>
              <a:spcBef>
                <a:spcPts val="0"/>
              </a:spcBef>
            </a:pPr>
            <a:r>
              <a:rPr lang="en-US" sz="1100" dirty="0"/>
              <a:t>Mechanical, Electrical &amp; Plumbing Design </a:t>
            </a:r>
          </a:p>
          <a:p>
            <a:pPr marL="115888" indent="-115888">
              <a:lnSpc>
                <a:spcPct val="100000"/>
              </a:lnSpc>
              <a:spcBef>
                <a:spcPts val="0"/>
              </a:spcBef>
            </a:pPr>
            <a:r>
              <a:rPr lang="en-US" sz="1100" dirty="0"/>
              <a:t>Fire Protection</a:t>
            </a:r>
          </a:p>
          <a:p>
            <a:pPr marL="115888" indent="-115888">
              <a:lnSpc>
                <a:spcPct val="100000"/>
              </a:lnSpc>
              <a:spcBef>
                <a:spcPts val="0"/>
              </a:spcBef>
            </a:pPr>
            <a:r>
              <a:rPr lang="en-US" sz="1100" dirty="0"/>
              <a:t>Physical Security</a:t>
            </a:r>
          </a:p>
        </p:txBody>
      </p:sp>
      <p:sp>
        <p:nvSpPr>
          <p:cNvPr id="26" name="Content Placeholder 1"/>
          <p:cNvSpPr txBox="1">
            <a:spLocks/>
          </p:cNvSpPr>
          <p:nvPr/>
        </p:nvSpPr>
        <p:spPr>
          <a:xfrm>
            <a:off x="6667406" y="3733088"/>
            <a:ext cx="2514599" cy="1026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solidFill>
                  <a:srgbClr val="1673A8"/>
                </a:solidFill>
              </a:rPr>
              <a:t>Program Management</a:t>
            </a:r>
          </a:p>
          <a:p>
            <a:pPr marL="119063" indent="-119063">
              <a:lnSpc>
                <a:spcPct val="100000"/>
              </a:lnSpc>
              <a:spcBef>
                <a:spcPts val="0"/>
              </a:spcBef>
            </a:pPr>
            <a:r>
              <a:rPr lang="en-US" sz="1100" dirty="0"/>
              <a:t>Quality Assurance and Quality Control</a:t>
            </a:r>
          </a:p>
          <a:p>
            <a:pPr marL="119063" indent="-119063">
              <a:lnSpc>
                <a:spcPct val="100000"/>
              </a:lnSpc>
              <a:spcBef>
                <a:spcPts val="0"/>
              </a:spcBef>
            </a:pPr>
            <a:r>
              <a:rPr lang="en-US" sz="1100" dirty="0"/>
              <a:t>Performance Measurement Reporting</a:t>
            </a:r>
          </a:p>
          <a:p>
            <a:pPr marL="119063" indent="-119063">
              <a:lnSpc>
                <a:spcPct val="100000"/>
              </a:lnSpc>
              <a:spcBef>
                <a:spcPts val="0"/>
              </a:spcBef>
            </a:pPr>
            <a:r>
              <a:rPr lang="en-US" sz="1100" dirty="0"/>
              <a:t>Construction &amp; Technical Management</a:t>
            </a:r>
          </a:p>
          <a:p>
            <a:pPr marL="115888" indent="-115888">
              <a:lnSpc>
                <a:spcPct val="100000"/>
              </a:lnSpc>
              <a:spcBef>
                <a:spcPts val="0"/>
              </a:spcBef>
            </a:pPr>
            <a:endParaRPr lang="en-US" sz="1100" dirty="0"/>
          </a:p>
          <a:p>
            <a:pPr marL="0" indent="0">
              <a:lnSpc>
                <a:spcPct val="100000"/>
              </a:lnSpc>
              <a:spcBef>
                <a:spcPts val="0"/>
              </a:spcBef>
              <a:buFont typeface="Arial" panose="020B0604020202020204" pitchFamily="34" charset="0"/>
              <a:buNone/>
            </a:pPr>
            <a:endParaRPr lang="en-US" sz="1200" b="1" dirty="0">
              <a:solidFill>
                <a:srgbClr val="1673A8"/>
              </a:solidFill>
            </a:endParaRPr>
          </a:p>
          <a:p>
            <a:pPr marL="115888" indent="-115888">
              <a:lnSpc>
                <a:spcPct val="100000"/>
              </a:lnSpc>
              <a:spcBef>
                <a:spcPts val="0"/>
              </a:spcBef>
            </a:pPr>
            <a:endParaRPr lang="en-US" sz="1100" dirty="0"/>
          </a:p>
        </p:txBody>
      </p:sp>
      <p:sp>
        <p:nvSpPr>
          <p:cNvPr id="40" name="Content Placeholder 1"/>
          <p:cNvSpPr txBox="1">
            <a:spLocks/>
          </p:cNvSpPr>
          <p:nvPr/>
        </p:nvSpPr>
        <p:spPr>
          <a:xfrm>
            <a:off x="3343657" y="3714372"/>
            <a:ext cx="2523743" cy="8001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1673A8"/>
                </a:solidFill>
              </a:rPr>
              <a:t>Advisory</a:t>
            </a:r>
          </a:p>
          <a:p>
            <a:pPr marL="119063" indent="-119063">
              <a:lnSpc>
                <a:spcPct val="100000"/>
              </a:lnSpc>
              <a:spcBef>
                <a:spcPts val="0"/>
              </a:spcBef>
            </a:pPr>
            <a:r>
              <a:rPr lang="en-US" sz="1100" dirty="0"/>
              <a:t>Energy Audits &amp; Benchmarking</a:t>
            </a:r>
          </a:p>
          <a:p>
            <a:pPr marL="119063" indent="-119063">
              <a:lnSpc>
                <a:spcPct val="100000"/>
              </a:lnSpc>
              <a:spcBef>
                <a:spcPts val="0"/>
              </a:spcBef>
            </a:pPr>
            <a:r>
              <a:rPr lang="en-US" sz="1100" dirty="0"/>
              <a:t>Feasibility Studies &amp; Critical Path Method</a:t>
            </a:r>
          </a:p>
          <a:p>
            <a:pPr marL="119063" indent="-119063">
              <a:lnSpc>
                <a:spcPct val="100000"/>
              </a:lnSpc>
              <a:spcBef>
                <a:spcPts val="0"/>
              </a:spcBef>
            </a:pPr>
            <a:r>
              <a:rPr lang="en-US" sz="1100" dirty="0"/>
              <a:t>Modeling/Design Conflict Analysis</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115888" indent="-115888">
              <a:lnSpc>
                <a:spcPct val="100000"/>
              </a:lnSpc>
              <a:spcBef>
                <a:spcPts val="0"/>
              </a:spcBef>
            </a:pPr>
            <a:endParaRPr lang="en-US" sz="1100" dirty="0"/>
          </a:p>
        </p:txBody>
      </p:sp>
      <p:sp>
        <p:nvSpPr>
          <p:cNvPr id="41" name="Content Placeholder 1"/>
          <p:cNvSpPr txBox="1">
            <a:spLocks/>
          </p:cNvSpPr>
          <p:nvPr/>
        </p:nvSpPr>
        <p:spPr>
          <a:xfrm>
            <a:off x="4996530" y="4688170"/>
            <a:ext cx="2745389" cy="1050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solidFill>
                  <a:srgbClr val="1673A8"/>
                </a:solidFill>
              </a:rPr>
              <a:t>Enterprise Technologies</a:t>
            </a:r>
          </a:p>
          <a:p>
            <a:pPr marL="119063" indent="-119063">
              <a:lnSpc>
                <a:spcPct val="100000"/>
              </a:lnSpc>
              <a:spcBef>
                <a:spcPts val="0"/>
              </a:spcBef>
            </a:pPr>
            <a:r>
              <a:rPr lang="en-US" sz="1100" dirty="0"/>
              <a:t>Asset &amp; Inventory Management</a:t>
            </a:r>
          </a:p>
          <a:p>
            <a:pPr marL="119063" indent="-119063">
              <a:lnSpc>
                <a:spcPct val="100000"/>
              </a:lnSpc>
              <a:spcBef>
                <a:spcPts val="0"/>
              </a:spcBef>
            </a:pPr>
            <a:r>
              <a:rPr lang="en-US" sz="1100" dirty="0"/>
              <a:t>Application Design and Development</a:t>
            </a:r>
          </a:p>
          <a:p>
            <a:pPr marL="119063" indent="-119063">
              <a:lnSpc>
                <a:spcPct val="100000"/>
              </a:lnSpc>
              <a:spcBef>
                <a:spcPts val="0"/>
              </a:spcBef>
            </a:pPr>
            <a:r>
              <a:rPr lang="en-US" sz="1100" dirty="0"/>
              <a:t>Database Design, Management and Integration</a:t>
            </a:r>
          </a:p>
          <a:p>
            <a:pPr marL="119063" indent="-119063">
              <a:lnSpc>
                <a:spcPct val="100000"/>
              </a:lnSpc>
              <a:spcBef>
                <a:spcPts val="0"/>
              </a:spcBef>
            </a:pPr>
            <a:r>
              <a:rPr lang="en-US" sz="1100" dirty="0"/>
              <a:t>Business Intelligence  </a:t>
            </a:r>
          </a:p>
          <a:p>
            <a:pPr marL="115888" indent="-115888">
              <a:lnSpc>
                <a:spcPct val="100000"/>
              </a:lnSpc>
              <a:spcBef>
                <a:spcPts val="0"/>
              </a:spcBef>
            </a:pPr>
            <a:endParaRPr lang="en-US" sz="1100" dirty="0"/>
          </a:p>
          <a:p>
            <a:pPr marL="0" indent="0">
              <a:lnSpc>
                <a:spcPct val="100000"/>
              </a:lnSpc>
              <a:spcBef>
                <a:spcPts val="0"/>
              </a:spcBef>
              <a:buFont typeface="Arial" panose="020B0604020202020204" pitchFamily="34" charset="0"/>
              <a:buNone/>
            </a:pPr>
            <a:endParaRPr lang="en-US" sz="1200" b="1" dirty="0">
              <a:solidFill>
                <a:srgbClr val="1673A8"/>
              </a:solidFill>
            </a:endParaRPr>
          </a:p>
          <a:p>
            <a:pPr marL="115888" indent="-115888">
              <a:lnSpc>
                <a:spcPct val="100000"/>
              </a:lnSpc>
              <a:spcBef>
                <a:spcPts val="0"/>
              </a:spcBef>
            </a:pPr>
            <a:endParaRPr lang="en-US" sz="1100" dirty="0"/>
          </a:p>
        </p:txBody>
      </p:sp>
      <p:sp>
        <p:nvSpPr>
          <p:cNvPr id="29" name="Content Placeholder 1"/>
          <p:cNvSpPr txBox="1">
            <a:spLocks/>
          </p:cNvSpPr>
          <p:nvPr/>
        </p:nvSpPr>
        <p:spPr>
          <a:xfrm>
            <a:off x="6674055" y="2103975"/>
            <a:ext cx="3091434" cy="9542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solidFill>
                  <a:srgbClr val="1673A8"/>
                </a:solidFill>
              </a:rPr>
              <a:t>Logistics, Operations, and Maintenance</a:t>
            </a:r>
          </a:p>
          <a:p>
            <a:pPr marL="119063" indent="-119063">
              <a:lnSpc>
                <a:spcPct val="100000"/>
              </a:lnSpc>
              <a:spcBef>
                <a:spcPts val="0"/>
              </a:spcBef>
            </a:pPr>
            <a:r>
              <a:rPr lang="en-US" sz="1100" dirty="0"/>
              <a:t>Facilities, Operations &amp; Maintenance</a:t>
            </a:r>
          </a:p>
          <a:p>
            <a:pPr marL="119063" indent="-119063">
              <a:lnSpc>
                <a:spcPct val="100000"/>
              </a:lnSpc>
              <a:spcBef>
                <a:spcPts val="0"/>
              </a:spcBef>
            </a:pPr>
            <a:r>
              <a:rPr lang="en-US" sz="1100" dirty="0"/>
              <a:t>Logistics Coordination</a:t>
            </a:r>
          </a:p>
          <a:p>
            <a:pPr marL="119063" indent="-119063">
              <a:lnSpc>
                <a:spcPct val="100000"/>
              </a:lnSpc>
              <a:spcBef>
                <a:spcPts val="0"/>
              </a:spcBef>
            </a:pPr>
            <a:r>
              <a:rPr lang="en-US" sz="1100" dirty="0"/>
              <a:t>Facilities Data Analytics &amp; Management</a:t>
            </a:r>
            <a:endParaRPr lang="en-US" sz="1100" b="1" dirty="0">
              <a:solidFill>
                <a:srgbClr val="1673A8"/>
              </a:solidFill>
            </a:endParaRPr>
          </a:p>
          <a:p>
            <a:pPr marL="115888" indent="-115888">
              <a:lnSpc>
                <a:spcPct val="100000"/>
              </a:lnSpc>
              <a:spcBef>
                <a:spcPts val="0"/>
              </a:spcBef>
            </a:pPr>
            <a:r>
              <a:rPr lang="en-US" sz="1100" dirty="0"/>
              <a:t>CAFM/CMMS Support</a:t>
            </a:r>
          </a:p>
          <a:p>
            <a:pPr marL="0" indent="0">
              <a:lnSpc>
                <a:spcPct val="100000"/>
              </a:lnSpc>
              <a:spcBef>
                <a:spcPts val="0"/>
              </a:spcBef>
              <a:buFont typeface="Arial" panose="020B0604020202020204" pitchFamily="34" charset="0"/>
              <a:buNone/>
            </a:pPr>
            <a:endParaRPr lang="en-US" sz="1200" b="1" dirty="0">
              <a:solidFill>
                <a:srgbClr val="1673A8"/>
              </a:solidFill>
            </a:endParaRPr>
          </a:p>
          <a:p>
            <a:pPr marL="115888" indent="-115888">
              <a:lnSpc>
                <a:spcPct val="100000"/>
              </a:lnSpc>
              <a:spcBef>
                <a:spcPts val="0"/>
              </a:spcBef>
            </a:pPr>
            <a:endParaRPr lang="en-US" sz="11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93849" y="3733088"/>
            <a:ext cx="758952" cy="75895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93849" y="2151291"/>
            <a:ext cx="758952" cy="75895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35196" y="4744871"/>
            <a:ext cx="758952" cy="758952"/>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15103" y="2109649"/>
            <a:ext cx="758952" cy="758952"/>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15103" y="3713631"/>
            <a:ext cx="758952" cy="75895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5015493"/>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28600"/>
            <a:ext cx="8686800" cy="567813"/>
          </a:xfrm>
        </p:spPr>
        <p:txBody>
          <a:bodyPr>
            <a:normAutofit/>
          </a:bodyPr>
          <a:lstStyle/>
          <a:p>
            <a:pPr algn="l"/>
            <a:r>
              <a:rPr lang="en-US" b="1" dirty="0">
                <a:solidFill>
                  <a:schemeClr val="bg1">
                    <a:lumMod val="50000"/>
                  </a:schemeClr>
                </a:solidFill>
                <a:latin typeface="+mn-lt"/>
              </a:rPr>
              <a:t>NIKA </a:t>
            </a:r>
            <a:r>
              <a:rPr lang="en-US" b="0" dirty="0">
                <a:solidFill>
                  <a:srgbClr val="8DC63F"/>
                </a:solidFill>
                <a:latin typeface="+mn-lt"/>
              </a:rPr>
              <a:t>Advisory</a:t>
            </a:r>
          </a:p>
        </p:txBody>
      </p:sp>
      <p:sp>
        <p:nvSpPr>
          <p:cNvPr id="7" name="TextBox 6"/>
          <p:cNvSpPr txBox="1"/>
          <p:nvPr/>
        </p:nvSpPr>
        <p:spPr>
          <a:xfrm>
            <a:off x="328270" y="811530"/>
            <a:ext cx="8595360" cy="400110"/>
          </a:xfrm>
          <a:prstGeom prst="rect">
            <a:avLst/>
          </a:prstGeom>
          <a:noFill/>
        </p:spPr>
        <p:txBody>
          <a:bodyPr wrap="square" lIns="0" tIns="0" rIns="0" bIns="0" rtlCol="0">
            <a:spAutoFit/>
          </a:bodyPr>
          <a:lstStyle/>
          <a:p>
            <a:r>
              <a:rPr lang="en-US" sz="1600" dirty="0">
                <a:solidFill>
                  <a:srgbClr val="1673A8"/>
                </a:solidFill>
              </a:rPr>
              <a:t>Expertise You Can Count On</a:t>
            </a:r>
            <a:endParaRPr lang="en-US" sz="1600" b="1" dirty="0">
              <a:solidFill>
                <a:srgbClr val="1673A8"/>
              </a:solidFill>
            </a:endParaRPr>
          </a:p>
          <a:p>
            <a:pPr>
              <a:lnSpc>
                <a:spcPct val="100000"/>
              </a:lnSpc>
            </a:pPr>
            <a:endParaRPr lang="en-US" sz="1000" dirty="0"/>
          </a:p>
        </p:txBody>
      </p:sp>
      <p:sp>
        <p:nvSpPr>
          <p:cNvPr id="97" name="Content Placeholder 1"/>
          <p:cNvSpPr txBox="1">
            <a:spLocks/>
          </p:cNvSpPr>
          <p:nvPr/>
        </p:nvSpPr>
        <p:spPr>
          <a:xfrm>
            <a:off x="221949" y="1409700"/>
            <a:ext cx="2177153" cy="45311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US" sz="800" dirty="0"/>
          </a:p>
          <a:p>
            <a:pPr marL="0" indent="0">
              <a:lnSpc>
                <a:spcPct val="100000"/>
              </a:lnSpc>
              <a:spcBef>
                <a:spcPts val="0"/>
              </a:spcBef>
              <a:buFont typeface="Arial" panose="020B0604020202020204" pitchFamily="34" charset="0"/>
              <a:buNone/>
            </a:pPr>
            <a:endParaRPr lang="en-US" sz="1200" dirty="0"/>
          </a:p>
        </p:txBody>
      </p:sp>
      <p:sp>
        <p:nvSpPr>
          <p:cNvPr id="2" name="TextBox 1"/>
          <p:cNvSpPr txBox="1"/>
          <p:nvPr/>
        </p:nvSpPr>
        <p:spPr>
          <a:xfrm>
            <a:off x="2552701" y="1409700"/>
            <a:ext cx="6370930" cy="3508653"/>
          </a:xfrm>
          <a:prstGeom prst="rect">
            <a:avLst/>
          </a:prstGeom>
          <a:noFill/>
        </p:spPr>
        <p:txBody>
          <a:bodyPr wrap="square" lIns="0" tIns="0" rIns="0" bIns="0" rtlCol="0">
            <a:spAutoFit/>
          </a:bodyPr>
          <a:lstStyle/>
          <a:p>
            <a:r>
              <a:rPr lang="en-US" sz="1200" dirty="0"/>
              <a:t>Whether you want to improve an existing building or design and build a modern, energy-conscious facility, you can count on NIKA’s expert knowledge of regulatory requirements and keen understanding of technology trends.</a:t>
            </a:r>
          </a:p>
          <a:p>
            <a:endParaRPr lang="en-US" sz="1200" dirty="0"/>
          </a:p>
          <a:p>
            <a:r>
              <a:rPr lang="en-US" sz="1200" dirty="0"/>
              <a:t>NIKA’s Advisory Group offers a full spectrum of consulting services to clients across the globe, including:</a:t>
            </a:r>
          </a:p>
          <a:p>
            <a:endParaRPr lang="en-US" sz="1200" dirty="0"/>
          </a:p>
          <a:p>
            <a:pPr marL="684213" lvl="1" indent="-227013">
              <a:buClr>
                <a:srgbClr val="8DC63F"/>
              </a:buClr>
              <a:buFont typeface="Arial Narrow" panose="020B0606020202030204" pitchFamily="34" charset="0"/>
              <a:buChar char="◊"/>
            </a:pPr>
            <a:r>
              <a:rPr lang="en-US" sz="1200" dirty="0"/>
              <a:t>Building Energy Benchmarking and Audits</a:t>
            </a:r>
          </a:p>
          <a:p>
            <a:pPr marL="684213" lvl="1" indent="-227013">
              <a:buClr>
                <a:srgbClr val="8DC63F"/>
              </a:buClr>
              <a:buFont typeface="Arial Narrow" panose="020B0606020202030204" pitchFamily="34" charset="0"/>
              <a:buChar char="◊"/>
            </a:pPr>
            <a:r>
              <a:rPr lang="en-US" sz="1200" dirty="0"/>
              <a:t>Energy Master Planning Studies including Renewable Technologies</a:t>
            </a:r>
          </a:p>
          <a:p>
            <a:pPr marL="684213" lvl="1" indent="-227013">
              <a:buClr>
                <a:srgbClr val="8DC63F"/>
              </a:buClr>
              <a:buFont typeface="Arial Narrow" panose="020B0606020202030204" pitchFamily="34" charset="0"/>
              <a:buChar char="◊"/>
            </a:pPr>
            <a:r>
              <a:rPr lang="en-US" sz="1200" dirty="0"/>
              <a:t>Energy Driven Continuous Commissioning</a:t>
            </a:r>
          </a:p>
          <a:p>
            <a:pPr marL="684213" lvl="1" indent="-227013">
              <a:buClr>
                <a:srgbClr val="8DC63F"/>
              </a:buClr>
              <a:buFont typeface="Arial Narrow" panose="020B0606020202030204" pitchFamily="34" charset="0"/>
              <a:buChar char="◊"/>
            </a:pPr>
            <a:r>
              <a:rPr lang="en-US" sz="1200" dirty="0"/>
              <a:t>High Performance Building Energy Modeling and Design Assistance</a:t>
            </a:r>
          </a:p>
          <a:p>
            <a:pPr marL="684213" lvl="1" indent="-227013">
              <a:buClr>
                <a:srgbClr val="8DC63F"/>
              </a:buClr>
              <a:buFont typeface="Arial Narrow" panose="020B0606020202030204" pitchFamily="34" charset="0"/>
              <a:buChar char="◊"/>
            </a:pPr>
            <a:r>
              <a:rPr lang="en-US" sz="1200" dirty="0"/>
              <a:t>Energy Code Compliance Verification and Enforcement</a:t>
            </a:r>
          </a:p>
          <a:p>
            <a:pPr marL="684213" lvl="1" indent="-227013">
              <a:buClr>
                <a:srgbClr val="8DC63F"/>
              </a:buClr>
              <a:buFont typeface="Arial Narrow" panose="020B0606020202030204" pitchFamily="34" charset="0"/>
              <a:buChar char="◊"/>
            </a:pPr>
            <a:r>
              <a:rPr lang="en-US" sz="1200" dirty="0"/>
              <a:t>Ongoing Building Energy Performance Monitoring and Analysis (Subscription/Retainer based)</a:t>
            </a:r>
          </a:p>
          <a:p>
            <a:pPr marL="684213" lvl="1" indent="-227013">
              <a:buClr>
                <a:srgbClr val="8DC63F"/>
              </a:buClr>
              <a:buFont typeface="Arial Narrow" panose="020B0606020202030204" pitchFamily="34" charset="0"/>
              <a:buChar char="◊"/>
            </a:pPr>
            <a:r>
              <a:rPr lang="en-US" sz="1200" dirty="0"/>
              <a:t>Energy Systems Optimization and Operation and Maintenance Training</a:t>
            </a:r>
          </a:p>
          <a:p>
            <a:pPr marL="0" lvl="1">
              <a:buClr>
                <a:srgbClr val="8DC63F"/>
              </a:buClr>
            </a:pPr>
            <a:endParaRPr lang="en-US" sz="1200" dirty="0"/>
          </a:p>
          <a:p>
            <a:pPr marL="0" lvl="1">
              <a:buClr>
                <a:srgbClr val="8DC63F"/>
              </a:buClr>
            </a:pPr>
            <a:r>
              <a:rPr lang="en-US" sz="1200" dirty="0"/>
              <a:t>Whether we are conducting energy and water audits to improve building or campus-wide efficiencies and reduce operating costs, strategically planning and aligning building/renovation/remodeling projects where space is limited, or automating and streamlining your facility management using our patent-pending RPIE tag technology, NIKA can help provide you the most optimum solution.</a:t>
            </a:r>
          </a:p>
          <a:p>
            <a:pPr marL="628650" lvl="1" indent="-171450">
              <a:buClr>
                <a:srgbClr val="8DC63F"/>
              </a:buClr>
              <a:buFont typeface="Arial Narrow" panose="020B0606020202030204" pitchFamily="34" charset="0"/>
              <a:buChar char="◊"/>
            </a:pPr>
            <a:endParaRPr lang="en-US" sz="1200" dirty="0"/>
          </a:p>
          <a:p>
            <a:endParaRPr lang="en-US" sz="1200" dirty="0"/>
          </a:p>
        </p:txBody>
      </p:sp>
      <p:cxnSp>
        <p:nvCxnSpPr>
          <p:cNvPr id="10" name="Straight Connector 9"/>
          <p:cNvCxnSpPr/>
          <p:nvPr/>
        </p:nvCxnSpPr>
        <p:spPr>
          <a:xfrm>
            <a:off x="2358325" y="1409700"/>
            <a:ext cx="0" cy="4693846"/>
          </a:xfrm>
          <a:prstGeom prst="line">
            <a:avLst/>
          </a:prstGeom>
          <a:ln>
            <a:solidFill>
              <a:srgbClr val="898989"/>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60369" y="1384853"/>
            <a:ext cx="1508760" cy="1006887"/>
            <a:chOff x="515371" y="1384853"/>
            <a:chExt cx="1508760" cy="1006887"/>
          </a:xfrm>
        </p:grpSpPr>
        <p:pic>
          <p:nvPicPr>
            <p:cNvPr id="3" name="Picture 2"/>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22359" y="1384853"/>
              <a:ext cx="935557" cy="719122"/>
            </a:xfrm>
            <a:prstGeom prst="rect">
              <a:avLst/>
            </a:prstGeom>
          </p:spPr>
        </p:pic>
        <p:sp>
          <p:nvSpPr>
            <p:cNvPr id="4" name="TextBox 3"/>
            <p:cNvSpPr txBox="1"/>
            <p:nvPr/>
          </p:nvSpPr>
          <p:spPr>
            <a:xfrm>
              <a:off x="515371" y="2207074"/>
              <a:ext cx="1508760" cy="184666"/>
            </a:xfrm>
            <a:prstGeom prst="rect">
              <a:avLst/>
            </a:prstGeom>
            <a:noFill/>
          </p:spPr>
          <p:txBody>
            <a:bodyPr wrap="square" lIns="0" tIns="0" rIns="0" bIns="0" rtlCol="0">
              <a:spAutoFit/>
            </a:bodyPr>
            <a:lstStyle/>
            <a:p>
              <a:pPr algn="ctr">
                <a:lnSpc>
                  <a:spcPct val="100000"/>
                </a:lnSpc>
              </a:pPr>
              <a:r>
                <a:rPr lang="en-US" sz="1200" b="1" dirty="0">
                  <a:solidFill>
                    <a:srgbClr val="1673A8"/>
                  </a:solidFill>
                </a:rPr>
                <a:t>Advisory</a:t>
              </a:r>
            </a:p>
          </p:txBody>
        </p:sp>
      </p:grpSp>
      <p:grpSp>
        <p:nvGrpSpPr>
          <p:cNvPr id="12" name="Group 11"/>
          <p:cNvGrpSpPr/>
          <p:nvPr/>
        </p:nvGrpSpPr>
        <p:grpSpPr>
          <a:xfrm>
            <a:off x="515371" y="4961260"/>
            <a:ext cx="1511166" cy="652849"/>
            <a:chOff x="515371" y="5660026"/>
            <a:chExt cx="1511166" cy="652849"/>
          </a:xfrm>
        </p:grpSpPr>
        <p:pic>
          <p:nvPicPr>
            <p:cNvPr id="16" name="Picture 15"/>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69078" y="5660026"/>
              <a:ext cx="511233" cy="514350"/>
            </a:xfrm>
            <a:prstGeom prst="rect">
              <a:avLst/>
            </a:prstGeom>
          </p:spPr>
        </p:pic>
        <p:sp>
          <p:nvSpPr>
            <p:cNvPr id="5" name="TextBox 4"/>
            <p:cNvSpPr txBox="1"/>
            <p:nvPr/>
          </p:nvSpPr>
          <p:spPr>
            <a:xfrm>
              <a:off x="515371" y="6174376"/>
              <a:ext cx="1511166" cy="138499"/>
            </a:xfrm>
            <a:prstGeom prst="rect">
              <a:avLst/>
            </a:prstGeom>
            <a:noFill/>
          </p:spPr>
          <p:txBody>
            <a:bodyPr wrap="square" lIns="0" tIns="0" rIns="0" bIns="0" rtlCol="0">
              <a:spAutoFit/>
            </a:bodyPr>
            <a:lstStyle/>
            <a:p>
              <a:pPr algn="ctr">
                <a:lnSpc>
                  <a:spcPct val="100000"/>
                </a:lnSpc>
              </a:pPr>
              <a:r>
                <a:rPr lang="en-US" sz="900" dirty="0"/>
                <a:t>Program Management</a:t>
              </a:r>
            </a:p>
          </p:txBody>
        </p:sp>
      </p:grpSp>
      <p:grpSp>
        <p:nvGrpSpPr>
          <p:cNvPr id="8" name="Group 7"/>
          <p:cNvGrpSpPr/>
          <p:nvPr/>
        </p:nvGrpSpPr>
        <p:grpSpPr>
          <a:xfrm>
            <a:off x="514167" y="3517983"/>
            <a:ext cx="1511166" cy="642682"/>
            <a:chOff x="515371" y="4197076"/>
            <a:chExt cx="1511166" cy="642682"/>
          </a:xfrm>
        </p:grpSpPr>
        <p:pic>
          <p:nvPicPr>
            <p:cNvPr id="17" name="Picture 16"/>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30723" y="4197076"/>
              <a:ext cx="570461" cy="511233"/>
            </a:xfrm>
            <a:prstGeom prst="rect">
              <a:avLst/>
            </a:prstGeom>
          </p:spPr>
        </p:pic>
        <p:sp>
          <p:nvSpPr>
            <p:cNvPr id="18" name="TextBox 17"/>
            <p:cNvSpPr txBox="1"/>
            <p:nvPr/>
          </p:nvSpPr>
          <p:spPr>
            <a:xfrm>
              <a:off x="515371" y="4701259"/>
              <a:ext cx="1511166" cy="138499"/>
            </a:xfrm>
            <a:prstGeom prst="rect">
              <a:avLst/>
            </a:prstGeom>
            <a:noFill/>
          </p:spPr>
          <p:txBody>
            <a:bodyPr wrap="square" lIns="0" tIns="0" rIns="0" bIns="0" rtlCol="0">
              <a:spAutoFit/>
            </a:bodyPr>
            <a:lstStyle/>
            <a:p>
              <a:pPr algn="ctr">
                <a:lnSpc>
                  <a:spcPct val="100000"/>
                </a:lnSpc>
              </a:pPr>
              <a:r>
                <a:rPr lang="en-US" sz="900" dirty="0"/>
                <a:t>Enterprise Technologies</a:t>
              </a:r>
            </a:p>
          </p:txBody>
        </p:sp>
      </p:grpSp>
      <p:grpSp>
        <p:nvGrpSpPr>
          <p:cNvPr id="6" name="Group 5"/>
          <p:cNvGrpSpPr/>
          <p:nvPr/>
        </p:nvGrpSpPr>
        <p:grpSpPr>
          <a:xfrm>
            <a:off x="513566" y="2721635"/>
            <a:ext cx="1511166" cy="667571"/>
            <a:chOff x="515371" y="3420401"/>
            <a:chExt cx="1511166" cy="667571"/>
          </a:xfrm>
        </p:grpSpPr>
        <p:pic>
          <p:nvPicPr>
            <p:cNvPr id="14" name="Picture 13"/>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09623" y="3420401"/>
              <a:ext cx="452005" cy="501881"/>
            </a:xfrm>
            <a:prstGeom prst="rect">
              <a:avLst/>
            </a:prstGeom>
          </p:spPr>
        </p:pic>
        <p:sp>
          <p:nvSpPr>
            <p:cNvPr id="19" name="TextBox 18"/>
            <p:cNvSpPr txBox="1"/>
            <p:nvPr/>
          </p:nvSpPr>
          <p:spPr>
            <a:xfrm>
              <a:off x="515371" y="3949473"/>
              <a:ext cx="1511166" cy="138499"/>
            </a:xfrm>
            <a:prstGeom prst="rect">
              <a:avLst/>
            </a:prstGeom>
            <a:noFill/>
          </p:spPr>
          <p:txBody>
            <a:bodyPr wrap="square" lIns="0" tIns="0" rIns="0" bIns="0" rtlCol="0">
              <a:spAutoFit/>
            </a:bodyPr>
            <a:lstStyle/>
            <a:p>
              <a:pPr algn="ctr">
                <a:lnSpc>
                  <a:spcPct val="100000"/>
                </a:lnSpc>
              </a:pPr>
              <a:r>
                <a:rPr lang="en-US" sz="900" dirty="0"/>
                <a:t>Architecture &amp; Engineering</a:t>
              </a:r>
            </a:p>
          </p:txBody>
        </p:sp>
      </p:grpSp>
      <p:grpSp>
        <p:nvGrpSpPr>
          <p:cNvPr id="11" name="Group 10"/>
          <p:cNvGrpSpPr/>
          <p:nvPr/>
        </p:nvGrpSpPr>
        <p:grpSpPr>
          <a:xfrm>
            <a:off x="514768" y="4289442"/>
            <a:ext cx="1511166" cy="543042"/>
            <a:chOff x="515371" y="4983103"/>
            <a:chExt cx="1511166" cy="543042"/>
          </a:xfrm>
        </p:grpSpPr>
        <p:pic>
          <p:nvPicPr>
            <p:cNvPr id="15" name="Picture 14"/>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97589" y="4983103"/>
              <a:ext cx="467591" cy="402128"/>
            </a:xfrm>
            <a:prstGeom prst="rect">
              <a:avLst/>
            </a:prstGeom>
          </p:spPr>
        </p:pic>
        <p:sp>
          <p:nvSpPr>
            <p:cNvPr id="20" name="TextBox 19"/>
            <p:cNvSpPr txBox="1"/>
            <p:nvPr/>
          </p:nvSpPr>
          <p:spPr>
            <a:xfrm>
              <a:off x="515371" y="5387646"/>
              <a:ext cx="1511166" cy="138499"/>
            </a:xfrm>
            <a:prstGeom prst="rect">
              <a:avLst/>
            </a:prstGeom>
            <a:noFill/>
          </p:spPr>
          <p:txBody>
            <a:bodyPr wrap="square" lIns="0" tIns="0" rIns="0" bIns="0" rtlCol="0">
              <a:spAutoFit/>
            </a:bodyPr>
            <a:lstStyle/>
            <a:p>
              <a:pPr algn="ctr">
                <a:lnSpc>
                  <a:spcPct val="100000"/>
                </a:lnSpc>
              </a:pPr>
              <a:r>
                <a:rPr lang="en-US" sz="900" dirty="0"/>
                <a:t>Logistics, Operations, Maintenance</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854016"/>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28600"/>
            <a:ext cx="8686800" cy="567813"/>
          </a:xfrm>
        </p:spPr>
        <p:txBody>
          <a:bodyPr>
            <a:normAutofit/>
          </a:bodyPr>
          <a:lstStyle/>
          <a:p>
            <a:pPr algn="l"/>
            <a:r>
              <a:rPr lang="en-US" b="1" dirty="0">
                <a:solidFill>
                  <a:schemeClr val="bg1">
                    <a:lumMod val="50000"/>
                  </a:schemeClr>
                </a:solidFill>
                <a:latin typeface="+mn-lt"/>
              </a:rPr>
              <a:t>NIKA </a:t>
            </a:r>
            <a:r>
              <a:rPr lang="en-US" b="0" dirty="0">
                <a:solidFill>
                  <a:srgbClr val="8DC63F"/>
                </a:solidFill>
                <a:latin typeface="+mn-lt"/>
              </a:rPr>
              <a:t>Architecture &amp; Engineering</a:t>
            </a:r>
          </a:p>
        </p:txBody>
      </p:sp>
      <p:sp>
        <p:nvSpPr>
          <p:cNvPr id="7" name="TextBox 6"/>
          <p:cNvSpPr txBox="1"/>
          <p:nvPr/>
        </p:nvSpPr>
        <p:spPr>
          <a:xfrm>
            <a:off x="328270" y="811530"/>
            <a:ext cx="8595360" cy="400110"/>
          </a:xfrm>
          <a:prstGeom prst="rect">
            <a:avLst/>
          </a:prstGeom>
          <a:noFill/>
        </p:spPr>
        <p:txBody>
          <a:bodyPr wrap="square" lIns="0" tIns="0" rIns="0" bIns="0" rtlCol="0">
            <a:spAutoFit/>
          </a:bodyPr>
          <a:lstStyle/>
          <a:p>
            <a:r>
              <a:rPr lang="en-US" sz="1600" dirty="0">
                <a:solidFill>
                  <a:srgbClr val="1673A8"/>
                </a:solidFill>
              </a:rPr>
              <a:t>Design that Motivates and Inspires</a:t>
            </a:r>
            <a:endParaRPr lang="en-US" sz="1600" b="1" dirty="0">
              <a:solidFill>
                <a:srgbClr val="1673A8"/>
              </a:solidFill>
            </a:endParaRPr>
          </a:p>
          <a:p>
            <a:pPr>
              <a:lnSpc>
                <a:spcPct val="100000"/>
              </a:lnSpc>
            </a:pPr>
            <a:endParaRPr lang="en-US" sz="1000" dirty="0"/>
          </a:p>
        </p:txBody>
      </p:sp>
      <p:sp>
        <p:nvSpPr>
          <p:cNvPr id="97" name="Content Placeholder 1"/>
          <p:cNvSpPr txBox="1">
            <a:spLocks/>
          </p:cNvSpPr>
          <p:nvPr/>
        </p:nvSpPr>
        <p:spPr>
          <a:xfrm>
            <a:off x="221949" y="1409700"/>
            <a:ext cx="2177153" cy="45311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US" sz="800" dirty="0"/>
          </a:p>
          <a:p>
            <a:pPr marL="0" indent="0">
              <a:lnSpc>
                <a:spcPct val="100000"/>
              </a:lnSpc>
              <a:spcBef>
                <a:spcPts val="0"/>
              </a:spcBef>
              <a:buFont typeface="Arial" panose="020B0604020202020204" pitchFamily="34" charset="0"/>
              <a:buNone/>
            </a:pPr>
            <a:endParaRPr lang="en-US" sz="1200" dirty="0"/>
          </a:p>
        </p:txBody>
      </p:sp>
      <p:sp>
        <p:nvSpPr>
          <p:cNvPr id="2" name="TextBox 1"/>
          <p:cNvSpPr txBox="1"/>
          <p:nvPr/>
        </p:nvSpPr>
        <p:spPr>
          <a:xfrm>
            <a:off x="2552701" y="1409700"/>
            <a:ext cx="6370930" cy="4247317"/>
          </a:xfrm>
          <a:prstGeom prst="rect">
            <a:avLst/>
          </a:prstGeom>
          <a:noFill/>
        </p:spPr>
        <p:txBody>
          <a:bodyPr wrap="square" lIns="0" tIns="0" rIns="0" bIns="0" rtlCol="0">
            <a:spAutoFit/>
          </a:bodyPr>
          <a:lstStyle/>
          <a:p>
            <a:r>
              <a:rPr lang="en-US" sz="1200" dirty="0"/>
              <a:t>With a full complement of in-house A/E professionals, NIKA stands out from the competition. Our employees are licensed architects and engineers, CAD designers, operators, technicians, programmers, interior designers, project managers, security specialists and spec writers with focused expertise in:</a:t>
            </a:r>
          </a:p>
          <a:p>
            <a:endParaRPr lang="en-US" sz="1200" dirty="0"/>
          </a:p>
          <a:p>
            <a:pPr marL="684213" indent="-222250">
              <a:buClr>
                <a:srgbClr val="8DC63F"/>
              </a:buClr>
              <a:buFont typeface="Arial Narrow" panose="020B0606020202030204" pitchFamily="34" charset="0"/>
              <a:buChar char="◊"/>
            </a:pPr>
            <a:r>
              <a:rPr lang="en-US" sz="1200" dirty="0"/>
              <a:t>Architecture</a:t>
            </a:r>
          </a:p>
          <a:p>
            <a:pPr marL="684213" indent="-222250">
              <a:buClr>
                <a:srgbClr val="8DC63F"/>
              </a:buClr>
              <a:buFont typeface="Arial Narrow" panose="020B0606020202030204" pitchFamily="34" charset="0"/>
              <a:buChar char="◊"/>
            </a:pPr>
            <a:r>
              <a:rPr lang="en-US" sz="1200" dirty="0"/>
              <a:t>Master Planning</a:t>
            </a:r>
          </a:p>
          <a:p>
            <a:pPr marL="684213" indent="-222250">
              <a:buClr>
                <a:srgbClr val="8DC63F"/>
              </a:buClr>
              <a:buFont typeface="Arial Narrow" panose="020B0606020202030204" pitchFamily="34" charset="0"/>
              <a:buChar char="◊"/>
            </a:pPr>
            <a:r>
              <a:rPr lang="en-US" sz="1200" dirty="0"/>
              <a:t>Interior Design</a:t>
            </a:r>
          </a:p>
          <a:p>
            <a:pPr marL="684213" indent="-222250">
              <a:buClr>
                <a:srgbClr val="8DC63F"/>
              </a:buClr>
              <a:buFont typeface="Arial Narrow" panose="020B0606020202030204" pitchFamily="34" charset="0"/>
              <a:buChar char="◊"/>
            </a:pPr>
            <a:r>
              <a:rPr lang="en-US" sz="1200" dirty="0"/>
              <a:t>Mechanical, Electrical &amp; Plumbing Design</a:t>
            </a:r>
          </a:p>
          <a:p>
            <a:pPr marL="684213" indent="-222250">
              <a:buClr>
                <a:srgbClr val="8DC63F"/>
              </a:buClr>
              <a:buFont typeface="Arial Narrow" panose="020B0606020202030204" pitchFamily="34" charset="0"/>
              <a:buChar char="◊"/>
            </a:pPr>
            <a:r>
              <a:rPr lang="en-US" sz="1200" dirty="0"/>
              <a:t>Fire Protection</a:t>
            </a:r>
          </a:p>
          <a:p>
            <a:pPr marL="684213" indent="-222250">
              <a:buClr>
                <a:srgbClr val="8DC63F"/>
              </a:buClr>
              <a:buFont typeface="Arial Narrow" panose="020B0606020202030204" pitchFamily="34" charset="0"/>
              <a:buChar char="◊"/>
            </a:pPr>
            <a:r>
              <a:rPr lang="en-US" sz="1200" dirty="0"/>
              <a:t>Physical Security</a:t>
            </a:r>
          </a:p>
          <a:p>
            <a:pPr marL="684213" indent="-222250">
              <a:buClr>
                <a:srgbClr val="8DC63F"/>
              </a:buClr>
              <a:buFont typeface="Arial Narrow" panose="020B0606020202030204" pitchFamily="34" charset="0"/>
              <a:buChar char="◊"/>
            </a:pPr>
            <a:r>
              <a:rPr lang="en-US" sz="1200" dirty="0"/>
              <a:t>Low Voltage Design</a:t>
            </a:r>
          </a:p>
          <a:p>
            <a:endParaRPr lang="en-US" sz="1200" dirty="0"/>
          </a:p>
          <a:p>
            <a:r>
              <a:rPr lang="en-US" sz="1200" dirty="0"/>
              <a:t>In addition, NIKA provides a number of specialized services:</a:t>
            </a:r>
          </a:p>
          <a:p>
            <a:endParaRPr lang="en-US" sz="1200" dirty="0"/>
          </a:p>
          <a:p>
            <a:pPr marL="684213" indent="-222250">
              <a:buClr>
                <a:srgbClr val="8DC63F"/>
              </a:buClr>
              <a:buFont typeface="Arial Narrow" panose="020B0606020202030204" pitchFamily="34" charset="0"/>
              <a:buChar char="◊"/>
            </a:pPr>
            <a:r>
              <a:rPr lang="en-US" sz="1200" dirty="0"/>
              <a:t>Full Design and Documentation Services from Concept Design Through Construction Documents</a:t>
            </a:r>
          </a:p>
          <a:p>
            <a:pPr marL="684213" indent="-222250">
              <a:buClr>
                <a:srgbClr val="8DC63F"/>
              </a:buClr>
              <a:buFont typeface="Arial Narrow" panose="020B0606020202030204" pitchFamily="34" charset="0"/>
              <a:buChar char="◊"/>
            </a:pPr>
            <a:r>
              <a:rPr lang="en-US" sz="1200" dirty="0"/>
              <a:t>Facility Condition Assessments (FCA), including Feasibility Studies</a:t>
            </a:r>
          </a:p>
          <a:p>
            <a:pPr marL="684213" indent="-222250">
              <a:buClr>
                <a:srgbClr val="8DC63F"/>
              </a:buClr>
              <a:buFont typeface="Arial Narrow" panose="020B0606020202030204" pitchFamily="34" charset="0"/>
              <a:buChar char="◊"/>
            </a:pPr>
            <a:r>
              <a:rPr lang="en-US" sz="1200" dirty="0"/>
              <a:t>Whole Building Commissioning</a:t>
            </a:r>
          </a:p>
          <a:p>
            <a:pPr marL="684213" indent="-222250">
              <a:buClr>
                <a:srgbClr val="8DC63F"/>
              </a:buClr>
              <a:buFont typeface="Arial Narrow" panose="020B0606020202030204" pitchFamily="34" charset="0"/>
              <a:buChar char="◊"/>
            </a:pPr>
            <a:r>
              <a:rPr lang="en-US" sz="1200" dirty="0"/>
              <a:t>Building Information Modeling (BIM)</a:t>
            </a:r>
          </a:p>
          <a:p>
            <a:endParaRPr lang="en-US" sz="1200" dirty="0"/>
          </a:p>
          <a:p>
            <a:r>
              <a:rPr lang="en-US" sz="1200" dirty="0"/>
              <a:t>From concept through construction, NIKA is committed to forming lasting partnerships by providing innovative solutions to meet your real-world needs. Our collaborative approach and dedication to sound decision-making results in a forward-thinking solution for every client.</a:t>
            </a:r>
          </a:p>
          <a:p>
            <a:endParaRPr lang="en-US" sz="1200" dirty="0"/>
          </a:p>
        </p:txBody>
      </p:sp>
      <p:cxnSp>
        <p:nvCxnSpPr>
          <p:cNvPr id="10" name="Straight Connector 9"/>
          <p:cNvCxnSpPr/>
          <p:nvPr/>
        </p:nvCxnSpPr>
        <p:spPr>
          <a:xfrm>
            <a:off x="2358325" y="1409700"/>
            <a:ext cx="0" cy="4693846"/>
          </a:xfrm>
          <a:prstGeom prst="line">
            <a:avLst/>
          </a:prstGeom>
          <a:ln>
            <a:solidFill>
              <a:srgbClr val="89898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1218" y="2207074"/>
            <a:ext cx="1695861" cy="184666"/>
          </a:xfrm>
          <a:prstGeom prst="rect">
            <a:avLst/>
          </a:prstGeom>
          <a:noFill/>
        </p:spPr>
        <p:txBody>
          <a:bodyPr wrap="square" lIns="0" tIns="0" rIns="0" bIns="0" rtlCol="0">
            <a:spAutoFit/>
          </a:bodyPr>
          <a:lstStyle/>
          <a:p>
            <a:pPr algn="ctr">
              <a:lnSpc>
                <a:spcPct val="100000"/>
              </a:lnSpc>
            </a:pPr>
            <a:r>
              <a:rPr lang="en-US" sz="1200" b="1" dirty="0">
                <a:solidFill>
                  <a:srgbClr val="1673A8"/>
                </a:solidFill>
              </a:rPr>
              <a:t>Architecture &amp; Engineering</a:t>
            </a:r>
          </a:p>
        </p:txBody>
      </p:sp>
      <p:grpSp>
        <p:nvGrpSpPr>
          <p:cNvPr id="12" name="Group 11"/>
          <p:cNvGrpSpPr/>
          <p:nvPr/>
        </p:nvGrpSpPr>
        <p:grpSpPr>
          <a:xfrm>
            <a:off x="557879" y="4165298"/>
            <a:ext cx="1511166" cy="652849"/>
            <a:chOff x="515371" y="5660026"/>
            <a:chExt cx="1511166" cy="652849"/>
          </a:xfrm>
        </p:grpSpPr>
        <p:pic>
          <p:nvPicPr>
            <p:cNvPr id="16" name="Picture 1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69078" y="5660026"/>
              <a:ext cx="511233" cy="514350"/>
            </a:xfrm>
            <a:prstGeom prst="rect">
              <a:avLst/>
            </a:prstGeom>
          </p:spPr>
        </p:pic>
        <p:sp>
          <p:nvSpPr>
            <p:cNvPr id="5" name="TextBox 4"/>
            <p:cNvSpPr txBox="1"/>
            <p:nvPr/>
          </p:nvSpPr>
          <p:spPr>
            <a:xfrm>
              <a:off x="515371" y="6174376"/>
              <a:ext cx="1511166" cy="138499"/>
            </a:xfrm>
            <a:prstGeom prst="rect">
              <a:avLst/>
            </a:prstGeom>
            <a:noFill/>
          </p:spPr>
          <p:txBody>
            <a:bodyPr wrap="square" lIns="0" tIns="0" rIns="0" bIns="0" rtlCol="0">
              <a:spAutoFit/>
            </a:bodyPr>
            <a:lstStyle/>
            <a:p>
              <a:pPr algn="ctr">
                <a:lnSpc>
                  <a:spcPct val="100000"/>
                </a:lnSpc>
              </a:pPr>
              <a:r>
                <a:rPr lang="en-US" sz="900" dirty="0"/>
                <a:t>Program Management</a:t>
              </a:r>
            </a:p>
          </p:txBody>
        </p:sp>
      </p:grpSp>
      <p:grpSp>
        <p:nvGrpSpPr>
          <p:cNvPr id="24" name="Group 23"/>
          <p:cNvGrpSpPr/>
          <p:nvPr/>
        </p:nvGrpSpPr>
        <p:grpSpPr>
          <a:xfrm>
            <a:off x="554942" y="2724010"/>
            <a:ext cx="1511166" cy="642682"/>
            <a:chOff x="514167" y="2724010"/>
            <a:chExt cx="1511166" cy="642682"/>
          </a:xfrm>
        </p:grpSpPr>
        <p:pic>
          <p:nvPicPr>
            <p:cNvPr id="17" name="Picture 16"/>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9519" y="2724010"/>
              <a:ext cx="570461" cy="511233"/>
            </a:xfrm>
            <a:prstGeom prst="rect">
              <a:avLst/>
            </a:prstGeom>
          </p:spPr>
        </p:pic>
        <p:sp>
          <p:nvSpPr>
            <p:cNvPr id="18" name="TextBox 17"/>
            <p:cNvSpPr txBox="1"/>
            <p:nvPr/>
          </p:nvSpPr>
          <p:spPr>
            <a:xfrm>
              <a:off x="514167" y="3228193"/>
              <a:ext cx="1511166" cy="138499"/>
            </a:xfrm>
            <a:prstGeom prst="rect">
              <a:avLst/>
            </a:prstGeom>
            <a:noFill/>
          </p:spPr>
          <p:txBody>
            <a:bodyPr wrap="square" lIns="0" tIns="0" rIns="0" bIns="0" rtlCol="0">
              <a:spAutoFit/>
            </a:bodyPr>
            <a:lstStyle/>
            <a:p>
              <a:pPr algn="ctr">
                <a:lnSpc>
                  <a:spcPct val="100000"/>
                </a:lnSpc>
              </a:pPr>
              <a:r>
                <a:rPr lang="en-US" sz="900" dirty="0"/>
                <a:t>Enterprise Technologies</a:t>
              </a:r>
            </a:p>
          </p:txBody>
        </p:sp>
      </p:grpSp>
      <p:grpSp>
        <p:nvGrpSpPr>
          <p:cNvPr id="11" name="Group 10"/>
          <p:cNvGrpSpPr/>
          <p:nvPr/>
        </p:nvGrpSpPr>
        <p:grpSpPr>
          <a:xfrm>
            <a:off x="554942" y="3494474"/>
            <a:ext cx="1511166" cy="543042"/>
            <a:chOff x="515371" y="4983103"/>
            <a:chExt cx="1511166" cy="543042"/>
          </a:xfrm>
        </p:grpSpPr>
        <p:pic>
          <p:nvPicPr>
            <p:cNvPr id="15" name="Picture 14"/>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97589" y="4983103"/>
              <a:ext cx="467591" cy="402128"/>
            </a:xfrm>
            <a:prstGeom prst="rect">
              <a:avLst/>
            </a:prstGeom>
          </p:spPr>
        </p:pic>
        <p:sp>
          <p:nvSpPr>
            <p:cNvPr id="20" name="TextBox 19"/>
            <p:cNvSpPr txBox="1"/>
            <p:nvPr/>
          </p:nvSpPr>
          <p:spPr>
            <a:xfrm>
              <a:off x="515371" y="5387646"/>
              <a:ext cx="1511166" cy="138499"/>
            </a:xfrm>
            <a:prstGeom prst="rect">
              <a:avLst/>
            </a:prstGeom>
            <a:noFill/>
          </p:spPr>
          <p:txBody>
            <a:bodyPr wrap="square" lIns="0" tIns="0" rIns="0" bIns="0" rtlCol="0">
              <a:spAutoFit/>
            </a:bodyPr>
            <a:lstStyle/>
            <a:p>
              <a:pPr algn="ctr">
                <a:lnSpc>
                  <a:spcPct val="100000"/>
                </a:lnSpc>
              </a:pPr>
              <a:r>
                <a:rPr lang="en-US" sz="900" dirty="0"/>
                <a:t>Logistics, Operations, Maintenance</a:t>
              </a:r>
            </a:p>
          </p:txBody>
        </p:sp>
      </p:grpSp>
      <p:pic>
        <p:nvPicPr>
          <p:cNvPr id="22" name="Picture 21"/>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05302" y="1384853"/>
            <a:ext cx="686976" cy="763628"/>
          </a:xfrm>
          <a:prstGeom prst="rect">
            <a:avLst/>
          </a:prstGeom>
        </p:spPr>
      </p:pic>
      <p:grpSp>
        <p:nvGrpSpPr>
          <p:cNvPr id="26" name="Group 25"/>
          <p:cNvGrpSpPr/>
          <p:nvPr/>
        </p:nvGrpSpPr>
        <p:grpSpPr>
          <a:xfrm>
            <a:off x="514568" y="4945930"/>
            <a:ext cx="1511166" cy="670102"/>
            <a:chOff x="514167" y="4945930"/>
            <a:chExt cx="1511166" cy="670102"/>
          </a:xfrm>
        </p:grpSpPr>
        <p:pic>
          <p:nvPicPr>
            <p:cNvPr id="23" name="Picture 22"/>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2925" y="4945930"/>
              <a:ext cx="670929" cy="515714"/>
            </a:xfrm>
            <a:prstGeom prst="rect">
              <a:avLst/>
            </a:prstGeom>
          </p:spPr>
        </p:pic>
        <p:sp>
          <p:nvSpPr>
            <p:cNvPr id="25" name="TextBox 24"/>
            <p:cNvSpPr txBox="1"/>
            <p:nvPr/>
          </p:nvSpPr>
          <p:spPr>
            <a:xfrm>
              <a:off x="514167" y="5477533"/>
              <a:ext cx="1511166" cy="138499"/>
            </a:xfrm>
            <a:prstGeom prst="rect">
              <a:avLst/>
            </a:prstGeom>
            <a:noFill/>
          </p:spPr>
          <p:txBody>
            <a:bodyPr wrap="square" lIns="0" tIns="0" rIns="0" bIns="0" rtlCol="0">
              <a:spAutoFit/>
            </a:bodyPr>
            <a:lstStyle/>
            <a:p>
              <a:pPr algn="ctr">
                <a:lnSpc>
                  <a:spcPct val="100000"/>
                </a:lnSpc>
              </a:pPr>
              <a:r>
                <a:rPr lang="en-US" sz="900" dirty="0"/>
                <a:t>Advisory</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568448"/>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28600"/>
            <a:ext cx="8686800" cy="567813"/>
          </a:xfrm>
        </p:spPr>
        <p:txBody>
          <a:bodyPr>
            <a:normAutofit/>
          </a:bodyPr>
          <a:lstStyle/>
          <a:p>
            <a:pPr algn="l"/>
            <a:r>
              <a:rPr lang="en-US" b="1" dirty="0">
                <a:solidFill>
                  <a:schemeClr val="bg1">
                    <a:lumMod val="50000"/>
                  </a:schemeClr>
                </a:solidFill>
                <a:latin typeface="+mn-lt"/>
              </a:rPr>
              <a:t>NIKA </a:t>
            </a:r>
            <a:r>
              <a:rPr lang="en-US" b="0" dirty="0">
                <a:solidFill>
                  <a:srgbClr val="8DC63F"/>
                </a:solidFill>
                <a:latin typeface="+mn-lt"/>
              </a:rPr>
              <a:t>Enterprise Technologies</a:t>
            </a:r>
          </a:p>
        </p:txBody>
      </p:sp>
      <p:sp>
        <p:nvSpPr>
          <p:cNvPr id="7" name="TextBox 6"/>
          <p:cNvSpPr txBox="1"/>
          <p:nvPr/>
        </p:nvSpPr>
        <p:spPr>
          <a:xfrm>
            <a:off x="328270" y="811530"/>
            <a:ext cx="8595360" cy="400110"/>
          </a:xfrm>
          <a:prstGeom prst="rect">
            <a:avLst/>
          </a:prstGeom>
          <a:noFill/>
        </p:spPr>
        <p:txBody>
          <a:bodyPr wrap="square" lIns="0" tIns="0" rIns="0" bIns="0" rtlCol="0">
            <a:spAutoFit/>
          </a:bodyPr>
          <a:lstStyle/>
          <a:p>
            <a:r>
              <a:rPr lang="en-US" sz="1600" dirty="0">
                <a:solidFill>
                  <a:srgbClr val="1673A8"/>
                </a:solidFill>
              </a:rPr>
              <a:t>Where Innovation Meets Performance</a:t>
            </a:r>
            <a:endParaRPr lang="en-US" sz="1600" b="1" dirty="0">
              <a:solidFill>
                <a:srgbClr val="1673A8"/>
              </a:solidFill>
            </a:endParaRPr>
          </a:p>
          <a:p>
            <a:pPr>
              <a:lnSpc>
                <a:spcPct val="100000"/>
              </a:lnSpc>
            </a:pPr>
            <a:endParaRPr lang="en-US" sz="1000" dirty="0"/>
          </a:p>
        </p:txBody>
      </p:sp>
      <p:sp>
        <p:nvSpPr>
          <p:cNvPr id="97" name="Content Placeholder 1"/>
          <p:cNvSpPr txBox="1">
            <a:spLocks/>
          </p:cNvSpPr>
          <p:nvPr/>
        </p:nvSpPr>
        <p:spPr>
          <a:xfrm>
            <a:off x="221949" y="1409700"/>
            <a:ext cx="2177153" cy="45311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US" sz="800" dirty="0"/>
          </a:p>
          <a:p>
            <a:pPr marL="0" indent="0">
              <a:lnSpc>
                <a:spcPct val="100000"/>
              </a:lnSpc>
              <a:spcBef>
                <a:spcPts val="0"/>
              </a:spcBef>
              <a:buFont typeface="Arial" panose="020B0604020202020204" pitchFamily="34" charset="0"/>
              <a:buNone/>
            </a:pPr>
            <a:endParaRPr lang="en-US" sz="1200" dirty="0"/>
          </a:p>
        </p:txBody>
      </p:sp>
      <p:sp>
        <p:nvSpPr>
          <p:cNvPr id="2" name="TextBox 1"/>
          <p:cNvSpPr txBox="1"/>
          <p:nvPr/>
        </p:nvSpPr>
        <p:spPr>
          <a:xfrm>
            <a:off x="2552701" y="1409700"/>
            <a:ext cx="6370930" cy="4247317"/>
          </a:xfrm>
          <a:prstGeom prst="rect">
            <a:avLst/>
          </a:prstGeom>
          <a:noFill/>
        </p:spPr>
        <p:txBody>
          <a:bodyPr wrap="square" lIns="0" tIns="0" rIns="0" bIns="0" rtlCol="0">
            <a:spAutoFit/>
          </a:bodyPr>
          <a:lstStyle/>
          <a:p>
            <a:r>
              <a:rPr lang="en-US" sz="1200" dirty="0"/>
              <a:t>Born out of the need to help the U.S. government manage infrastructure, equipment and resources at over 200 facilities simultaneously, NIKA’s creative tools and processes address the specific architecture,</a:t>
            </a:r>
          </a:p>
          <a:p>
            <a:r>
              <a:rPr lang="en-US" sz="1200" dirty="0"/>
              <a:t>engineering, operations and maintenance requirements inherent to facilities, equipment and infrastructure.</a:t>
            </a:r>
          </a:p>
          <a:p>
            <a:endParaRPr lang="en-US" sz="1200" dirty="0"/>
          </a:p>
          <a:p>
            <a:r>
              <a:rPr lang="en-US" sz="1200" dirty="0"/>
              <a:t>Whether you want to improve data collection tactics, facilitate or enforce business processes, develop</a:t>
            </a:r>
          </a:p>
          <a:p>
            <a:r>
              <a:rPr lang="en-US" sz="1200" dirty="0"/>
              <a:t>effective analytics, or commission a new website or application, NIKA can help. We understand the</a:t>
            </a:r>
          </a:p>
          <a:p>
            <a:r>
              <a:rPr lang="en-US" sz="1200" dirty="0"/>
              <a:t>intricacies, design challenges, and security issues surrounding today’s facility technology, which is why we are particularly adept at solving real issues with real solutions, including:</a:t>
            </a:r>
          </a:p>
          <a:p>
            <a:endParaRPr lang="en-US" sz="1200" dirty="0"/>
          </a:p>
          <a:p>
            <a:pPr marL="684213" indent="-222250">
              <a:buClr>
                <a:srgbClr val="8DC63F"/>
              </a:buClr>
              <a:buFont typeface="Arial Narrow" panose="020B0606020202030204" pitchFamily="34" charset="0"/>
              <a:buChar char="◊"/>
            </a:pPr>
            <a:r>
              <a:rPr lang="en-US" sz="1200" dirty="0"/>
              <a:t>Asset Tagging and Inventory Management</a:t>
            </a:r>
          </a:p>
          <a:p>
            <a:pPr marL="684213" indent="-222250">
              <a:buClr>
                <a:srgbClr val="8DC63F"/>
              </a:buClr>
              <a:buFont typeface="Arial Narrow" panose="020B0606020202030204" pitchFamily="34" charset="0"/>
              <a:buChar char="◊"/>
            </a:pPr>
            <a:r>
              <a:rPr lang="en-US" sz="1200" dirty="0"/>
              <a:t>Database Design, Management and Integration</a:t>
            </a:r>
          </a:p>
          <a:p>
            <a:pPr marL="684213" indent="-222250">
              <a:buClr>
                <a:srgbClr val="8DC63F"/>
              </a:buClr>
              <a:buFont typeface="Arial Narrow" panose="020B0606020202030204" pitchFamily="34" charset="0"/>
              <a:buChar char="◊"/>
            </a:pPr>
            <a:r>
              <a:rPr lang="en-US" sz="1200" dirty="0"/>
              <a:t>Facility Analytics, Business Intelligence and Custom Reporting</a:t>
            </a:r>
          </a:p>
          <a:p>
            <a:pPr marL="684213" indent="-222250">
              <a:buClr>
                <a:srgbClr val="8DC63F"/>
              </a:buClr>
              <a:buFont typeface="Arial Narrow" panose="020B0606020202030204" pitchFamily="34" charset="0"/>
              <a:buChar char="◊"/>
            </a:pPr>
            <a:r>
              <a:rPr lang="en-US" sz="1200" dirty="0"/>
              <a:t>Agile Software Development</a:t>
            </a:r>
          </a:p>
          <a:p>
            <a:pPr marL="684213" indent="-222250">
              <a:buClr>
                <a:srgbClr val="8DC63F"/>
              </a:buClr>
              <a:buFont typeface="Arial Narrow" panose="020B0606020202030204" pitchFamily="34" charset="0"/>
              <a:buChar char="◊"/>
            </a:pPr>
            <a:r>
              <a:rPr lang="en-US" sz="1200" dirty="0"/>
              <a:t>Mobile Application Design and Development</a:t>
            </a:r>
          </a:p>
          <a:p>
            <a:pPr marL="684213" indent="-222250">
              <a:buClr>
                <a:srgbClr val="8DC63F"/>
              </a:buClr>
              <a:buFont typeface="Arial Narrow" panose="020B0606020202030204" pitchFamily="34" charset="0"/>
              <a:buChar char="◊"/>
            </a:pPr>
            <a:r>
              <a:rPr lang="en-US" sz="1200" dirty="0"/>
              <a:t>Website Development and Section 508 Accessibility Compliance</a:t>
            </a:r>
          </a:p>
          <a:p>
            <a:pPr marL="684213" indent="-222250">
              <a:buClr>
                <a:srgbClr val="8DC63F"/>
              </a:buClr>
              <a:buFont typeface="Arial Narrow" panose="020B0606020202030204" pitchFamily="34" charset="0"/>
              <a:buChar char="◊"/>
            </a:pPr>
            <a:r>
              <a:rPr lang="en-US" sz="1200" dirty="0"/>
              <a:t>Building Control System Cybersecurity Risk Management</a:t>
            </a:r>
          </a:p>
          <a:p>
            <a:endParaRPr lang="en-US" sz="1200" dirty="0"/>
          </a:p>
          <a:p>
            <a:r>
              <a:rPr lang="en-US" sz="1200" dirty="0"/>
              <a:t>Our experts have unique and proven experience with the top facility-related technologies, including Real Property Inventory Equipment (RPIE) tagging, DMLSS-FM, BUILDER, PAVER, the World Class Facilities Toolkit and more.</a:t>
            </a:r>
          </a:p>
          <a:p>
            <a:endParaRPr lang="en-US" sz="1200" dirty="0"/>
          </a:p>
          <a:p>
            <a:r>
              <a:rPr lang="en-US" sz="1200" dirty="0"/>
              <a:t>For years, we have been ahead of the curve, helping governments and industry recognize efficiencies, reduce operating costs, and improve performance. Whether you need an off-the-shelf solution or one that is entirely customized for your unique facilities, NIKA can show you exciting new possibilities.</a:t>
            </a:r>
          </a:p>
        </p:txBody>
      </p:sp>
      <p:cxnSp>
        <p:nvCxnSpPr>
          <p:cNvPr id="10" name="Straight Connector 9"/>
          <p:cNvCxnSpPr/>
          <p:nvPr/>
        </p:nvCxnSpPr>
        <p:spPr>
          <a:xfrm>
            <a:off x="2358325" y="1409700"/>
            <a:ext cx="0" cy="4693846"/>
          </a:xfrm>
          <a:prstGeom prst="line">
            <a:avLst/>
          </a:prstGeom>
          <a:ln>
            <a:solidFill>
              <a:srgbClr val="89898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1218" y="2207074"/>
            <a:ext cx="1695861" cy="184666"/>
          </a:xfrm>
          <a:prstGeom prst="rect">
            <a:avLst/>
          </a:prstGeom>
          <a:noFill/>
        </p:spPr>
        <p:txBody>
          <a:bodyPr wrap="square" lIns="0" tIns="0" rIns="0" bIns="0" rtlCol="0">
            <a:spAutoFit/>
          </a:bodyPr>
          <a:lstStyle/>
          <a:p>
            <a:pPr algn="ctr">
              <a:lnSpc>
                <a:spcPct val="100000"/>
              </a:lnSpc>
            </a:pPr>
            <a:r>
              <a:rPr lang="en-US" sz="1200" b="1" dirty="0">
                <a:solidFill>
                  <a:srgbClr val="1673A8"/>
                </a:solidFill>
              </a:rPr>
              <a:t>Enterprise Technologies</a:t>
            </a:r>
          </a:p>
        </p:txBody>
      </p:sp>
      <p:grpSp>
        <p:nvGrpSpPr>
          <p:cNvPr id="12" name="Group 11"/>
          <p:cNvGrpSpPr/>
          <p:nvPr/>
        </p:nvGrpSpPr>
        <p:grpSpPr>
          <a:xfrm>
            <a:off x="515371" y="3373580"/>
            <a:ext cx="1511166" cy="652849"/>
            <a:chOff x="515371" y="5660026"/>
            <a:chExt cx="1511166" cy="652849"/>
          </a:xfrm>
        </p:grpSpPr>
        <p:pic>
          <p:nvPicPr>
            <p:cNvPr id="16" name="Picture 1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69078" y="5660026"/>
              <a:ext cx="511233" cy="514350"/>
            </a:xfrm>
            <a:prstGeom prst="rect">
              <a:avLst/>
            </a:prstGeom>
          </p:spPr>
        </p:pic>
        <p:sp>
          <p:nvSpPr>
            <p:cNvPr id="5" name="TextBox 4"/>
            <p:cNvSpPr txBox="1"/>
            <p:nvPr/>
          </p:nvSpPr>
          <p:spPr>
            <a:xfrm>
              <a:off x="515371" y="6174376"/>
              <a:ext cx="1511166" cy="138499"/>
            </a:xfrm>
            <a:prstGeom prst="rect">
              <a:avLst/>
            </a:prstGeom>
            <a:noFill/>
          </p:spPr>
          <p:txBody>
            <a:bodyPr wrap="square" lIns="0" tIns="0" rIns="0" bIns="0" rtlCol="0">
              <a:spAutoFit/>
            </a:bodyPr>
            <a:lstStyle/>
            <a:p>
              <a:pPr algn="ctr">
                <a:lnSpc>
                  <a:spcPct val="100000"/>
                </a:lnSpc>
              </a:pPr>
              <a:r>
                <a:rPr lang="en-US" sz="900" dirty="0"/>
                <a:t>Program Management</a:t>
              </a:r>
            </a:p>
          </p:txBody>
        </p:sp>
      </p:grpSp>
      <p:grpSp>
        <p:nvGrpSpPr>
          <p:cNvPr id="11" name="Group 10"/>
          <p:cNvGrpSpPr/>
          <p:nvPr/>
        </p:nvGrpSpPr>
        <p:grpSpPr>
          <a:xfrm>
            <a:off x="514768" y="2705100"/>
            <a:ext cx="1511166" cy="543042"/>
            <a:chOff x="515371" y="4983103"/>
            <a:chExt cx="1511166" cy="543042"/>
          </a:xfrm>
        </p:grpSpPr>
        <p:pic>
          <p:nvPicPr>
            <p:cNvPr id="15" name="Picture 14"/>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97589" y="4983103"/>
              <a:ext cx="467591" cy="402128"/>
            </a:xfrm>
            <a:prstGeom prst="rect">
              <a:avLst/>
            </a:prstGeom>
          </p:spPr>
        </p:pic>
        <p:sp>
          <p:nvSpPr>
            <p:cNvPr id="20" name="TextBox 19"/>
            <p:cNvSpPr txBox="1"/>
            <p:nvPr/>
          </p:nvSpPr>
          <p:spPr>
            <a:xfrm>
              <a:off x="515371" y="5387646"/>
              <a:ext cx="1511166" cy="138499"/>
            </a:xfrm>
            <a:prstGeom prst="rect">
              <a:avLst/>
            </a:prstGeom>
            <a:noFill/>
          </p:spPr>
          <p:txBody>
            <a:bodyPr wrap="square" lIns="0" tIns="0" rIns="0" bIns="0" rtlCol="0">
              <a:spAutoFit/>
            </a:bodyPr>
            <a:lstStyle/>
            <a:p>
              <a:pPr algn="ctr">
                <a:lnSpc>
                  <a:spcPct val="100000"/>
                </a:lnSpc>
              </a:pPr>
              <a:r>
                <a:rPr lang="en-US" sz="900" dirty="0"/>
                <a:t>Logistics, Operations, Maintenance</a:t>
              </a:r>
            </a:p>
          </p:txBody>
        </p:sp>
      </p:grpSp>
      <p:grpSp>
        <p:nvGrpSpPr>
          <p:cNvPr id="26" name="Group 25"/>
          <p:cNvGrpSpPr/>
          <p:nvPr/>
        </p:nvGrpSpPr>
        <p:grpSpPr>
          <a:xfrm>
            <a:off x="514167" y="4151867"/>
            <a:ext cx="1511166" cy="670102"/>
            <a:chOff x="514167" y="4945930"/>
            <a:chExt cx="1511166" cy="670102"/>
          </a:xfrm>
        </p:grpSpPr>
        <p:pic>
          <p:nvPicPr>
            <p:cNvPr id="23" name="Picture 22"/>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2925" y="4945930"/>
              <a:ext cx="670929" cy="515714"/>
            </a:xfrm>
            <a:prstGeom prst="rect">
              <a:avLst/>
            </a:prstGeom>
          </p:spPr>
        </p:pic>
        <p:sp>
          <p:nvSpPr>
            <p:cNvPr id="25" name="TextBox 24"/>
            <p:cNvSpPr txBox="1"/>
            <p:nvPr/>
          </p:nvSpPr>
          <p:spPr>
            <a:xfrm>
              <a:off x="514167" y="5477533"/>
              <a:ext cx="1511166" cy="138499"/>
            </a:xfrm>
            <a:prstGeom prst="rect">
              <a:avLst/>
            </a:prstGeom>
            <a:noFill/>
          </p:spPr>
          <p:txBody>
            <a:bodyPr wrap="square" lIns="0" tIns="0" rIns="0" bIns="0" rtlCol="0">
              <a:spAutoFit/>
            </a:bodyPr>
            <a:lstStyle/>
            <a:p>
              <a:pPr algn="ctr">
                <a:lnSpc>
                  <a:spcPct val="100000"/>
                </a:lnSpc>
              </a:pPr>
              <a:r>
                <a:rPr lang="en-US" sz="900" dirty="0"/>
                <a:t>Advisory</a:t>
              </a:r>
            </a:p>
          </p:txBody>
        </p:sp>
      </p:grpSp>
      <p:pic>
        <p:nvPicPr>
          <p:cNvPr id="3" name="Picture 2"/>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85568" y="1393652"/>
            <a:ext cx="838074" cy="754829"/>
          </a:xfrm>
          <a:prstGeom prst="rect">
            <a:avLst/>
          </a:prstGeom>
        </p:spPr>
      </p:pic>
      <p:grpSp>
        <p:nvGrpSpPr>
          <p:cNvPr id="27" name="Group 26"/>
          <p:cNvGrpSpPr/>
          <p:nvPr/>
        </p:nvGrpSpPr>
        <p:grpSpPr>
          <a:xfrm>
            <a:off x="513566" y="4947406"/>
            <a:ext cx="1511166" cy="667571"/>
            <a:chOff x="515371" y="3420401"/>
            <a:chExt cx="1511166" cy="667571"/>
          </a:xfrm>
        </p:grpSpPr>
        <p:pic>
          <p:nvPicPr>
            <p:cNvPr id="28" name="Picture 27"/>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09623" y="3420401"/>
              <a:ext cx="452005" cy="501881"/>
            </a:xfrm>
            <a:prstGeom prst="rect">
              <a:avLst/>
            </a:prstGeom>
          </p:spPr>
        </p:pic>
        <p:sp>
          <p:nvSpPr>
            <p:cNvPr id="29" name="TextBox 28"/>
            <p:cNvSpPr txBox="1"/>
            <p:nvPr/>
          </p:nvSpPr>
          <p:spPr>
            <a:xfrm>
              <a:off x="515371" y="3949473"/>
              <a:ext cx="1511166" cy="138499"/>
            </a:xfrm>
            <a:prstGeom prst="rect">
              <a:avLst/>
            </a:prstGeom>
            <a:noFill/>
          </p:spPr>
          <p:txBody>
            <a:bodyPr wrap="square" lIns="0" tIns="0" rIns="0" bIns="0" rtlCol="0">
              <a:spAutoFit/>
            </a:bodyPr>
            <a:lstStyle/>
            <a:p>
              <a:pPr algn="ctr">
                <a:lnSpc>
                  <a:spcPct val="100000"/>
                </a:lnSpc>
              </a:pPr>
              <a:r>
                <a:rPr lang="en-US" sz="900" dirty="0"/>
                <a:t>Architecture &amp; Engineering</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0890844"/>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28600"/>
            <a:ext cx="8686800" cy="567813"/>
          </a:xfrm>
        </p:spPr>
        <p:txBody>
          <a:bodyPr>
            <a:normAutofit/>
          </a:bodyPr>
          <a:lstStyle/>
          <a:p>
            <a:pPr algn="l"/>
            <a:r>
              <a:rPr lang="en-US" b="1" dirty="0">
                <a:solidFill>
                  <a:schemeClr val="bg1">
                    <a:lumMod val="50000"/>
                  </a:schemeClr>
                </a:solidFill>
                <a:latin typeface="+mn-lt"/>
              </a:rPr>
              <a:t>NIKA </a:t>
            </a:r>
            <a:r>
              <a:rPr lang="en-US" b="0" dirty="0">
                <a:solidFill>
                  <a:srgbClr val="8DC63F"/>
                </a:solidFill>
                <a:latin typeface="+mn-lt"/>
              </a:rPr>
              <a:t>Logistics, Operations, and Maintenance</a:t>
            </a:r>
          </a:p>
        </p:txBody>
      </p:sp>
      <p:sp>
        <p:nvSpPr>
          <p:cNvPr id="7" name="TextBox 6"/>
          <p:cNvSpPr txBox="1"/>
          <p:nvPr/>
        </p:nvSpPr>
        <p:spPr>
          <a:xfrm>
            <a:off x="328270" y="811530"/>
            <a:ext cx="8595360" cy="400110"/>
          </a:xfrm>
          <a:prstGeom prst="rect">
            <a:avLst/>
          </a:prstGeom>
          <a:noFill/>
        </p:spPr>
        <p:txBody>
          <a:bodyPr wrap="square" lIns="0" tIns="0" rIns="0" bIns="0" rtlCol="0">
            <a:spAutoFit/>
          </a:bodyPr>
          <a:lstStyle/>
          <a:p>
            <a:r>
              <a:rPr lang="en-US" sz="1600" dirty="0">
                <a:solidFill>
                  <a:srgbClr val="1673A8"/>
                </a:solidFill>
              </a:rPr>
              <a:t>Professional Problem Solvers</a:t>
            </a:r>
            <a:endParaRPr lang="en-US" sz="1600" b="1" dirty="0">
              <a:solidFill>
                <a:srgbClr val="1673A8"/>
              </a:solidFill>
            </a:endParaRPr>
          </a:p>
          <a:p>
            <a:pPr>
              <a:lnSpc>
                <a:spcPct val="100000"/>
              </a:lnSpc>
            </a:pPr>
            <a:endParaRPr lang="en-US" sz="1000" dirty="0"/>
          </a:p>
        </p:txBody>
      </p:sp>
      <p:sp>
        <p:nvSpPr>
          <p:cNvPr id="97" name="Content Placeholder 1"/>
          <p:cNvSpPr txBox="1">
            <a:spLocks/>
          </p:cNvSpPr>
          <p:nvPr/>
        </p:nvSpPr>
        <p:spPr>
          <a:xfrm>
            <a:off x="221949" y="1409700"/>
            <a:ext cx="2177153" cy="45311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US" sz="800" dirty="0"/>
          </a:p>
          <a:p>
            <a:pPr marL="0" indent="0">
              <a:lnSpc>
                <a:spcPct val="100000"/>
              </a:lnSpc>
              <a:spcBef>
                <a:spcPts val="0"/>
              </a:spcBef>
              <a:buFont typeface="Arial" panose="020B0604020202020204" pitchFamily="34" charset="0"/>
              <a:buNone/>
            </a:pPr>
            <a:endParaRPr lang="en-US" sz="1200" dirty="0"/>
          </a:p>
        </p:txBody>
      </p:sp>
      <p:sp>
        <p:nvSpPr>
          <p:cNvPr id="2" name="TextBox 1"/>
          <p:cNvSpPr txBox="1"/>
          <p:nvPr/>
        </p:nvSpPr>
        <p:spPr>
          <a:xfrm>
            <a:off x="2552701" y="1409700"/>
            <a:ext cx="6370930" cy="4431983"/>
          </a:xfrm>
          <a:prstGeom prst="rect">
            <a:avLst/>
          </a:prstGeom>
          <a:noFill/>
        </p:spPr>
        <p:txBody>
          <a:bodyPr wrap="square" lIns="0" tIns="0" rIns="0" bIns="0" rtlCol="0">
            <a:spAutoFit/>
          </a:bodyPr>
          <a:lstStyle/>
          <a:p>
            <a:r>
              <a:rPr lang="en-US" sz="1200" dirty="0"/>
              <a:t>What logistic challenges are keeping you awake at night? Chances are that they are the same ones that our professional problem solvers have helped dozens of clients address.</a:t>
            </a:r>
          </a:p>
          <a:p>
            <a:endParaRPr lang="en-US" sz="1200" dirty="0"/>
          </a:p>
          <a:p>
            <a:r>
              <a:rPr lang="en-US" sz="1200" dirty="0"/>
              <a:t>Every day, in dozens of countries, NIKA’s experienced workforce and proven systems are helping clients mitigate risk, recognize efficiencies, improve performance, and exceed expectations. Our advanced design systems simplify and streamline the logistics, operations and maintenance of large-scale, complex facilities. NIKA successfully delivers uncompromising quality logistic solutions that include:</a:t>
            </a:r>
          </a:p>
          <a:p>
            <a:endParaRPr lang="en-US" sz="1200" dirty="0"/>
          </a:p>
          <a:p>
            <a:pPr marL="684213" indent="-222250">
              <a:buClr>
                <a:srgbClr val="8DC63F"/>
              </a:buClr>
              <a:buFont typeface="Arial Narrow" panose="020B0606020202030204" pitchFamily="34" charset="0"/>
              <a:buChar char="◊"/>
            </a:pPr>
            <a:r>
              <a:rPr lang="en-US" sz="1200" dirty="0"/>
              <a:t>Facilities Management and Maintenance</a:t>
            </a:r>
          </a:p>
          <a:p>
            <a:pPr marL="684213" indent="-222250">
              <a:buClr>
                <a:srgbClr val="8DC63F"/>
              </a:buClr>
              <a:buFont typeface="Arial Narrow" panose="020B0606020202030204" pitchFamily="34" charset="0"/>
              <a:buChar char="◊"/>
            </a:pPr>
            <a:r>
              <a:rPr lang="en-US" sz="1200" dirty="0"/>
              <a:t>Construction Management</a:t>
            </a:r>
          </a:p>
          <a:p>
            <a:pPr marL="684213" indent="-222250">
              <a:buClr>
                <a:srgbClr val="8DC63F"/>
              </a:buClr>
              <a:buFont typeface="Arial Narrow" panose="020B0606020202030204" pitchFamily="34" charset="0"/>
              <a:buChar char="◊"/>
            </a:pPr>
            <a:r>
              <a:rPr lang="en-US" sz="1200" dirty="0"/>
              <a:t>Asset Tagging and Management</a:t>
            </a:r>
          </a:p>
          <a:p>
            <a:pPr marL="684213" indent="-222250">
              <a:buClr>
                <a:srgbClr val="8DC63F"/>
              </a:buClr>
              <a:buFont typeface="Arial Narrow" panose="020B0606020202030204" pitchFamily="34" charset="0"/>
              <a:buChar char="◊"/>
            </a:pPr>
            <a:r>
              <a:rPr lang="en-US" sz="1200" dirty="0"/>
              <a:t>Procurement Assistance</a:t>
            </a:r>
          </a:p>
          <a:p>
            <a:pPr marL="684213" indent="-222250">
              <a:buClr>
                <a:srgbClr val="8DC63F"/>
              </a:buClr>
              <a:buFont typeface="Arial Narrow" panose="020B0606020202030204" pitchFamily="34" charset="0"/>
              <a:buChar char="◊"/>
            </a:pPr>
            <a:r>
              <a:rPr lang="en-US" sz="1200" dirty="0"/>
              <a:t>Life Cycle Management</a:t>
            </a:r>
          </a:p>
          <a:p>
            <a:pPr marL="684213" indent="-222250">
              <a:buClr>
                <a:srgbClr val="8DC63F"/>
              </a:buClr>
              <a:buFont typeface="Arial Narrow" panose="020B0606020202030204" pitchFamily="34" charset="0"/>
              <a:buChar char="◊"/>
            </a:pPr>
            <a:r>
              <a:rPr lang="en-US" sz="1200" dirty="0"/>
              <a:t>Warehousing Operations</a:t>
            </a:r>
          </a:p>
          <a:p>
            <a:pPr marL="684213" indent="-222250">
              <a:buClr>
                <a:srgbClr val="8DC63F"/>
              </a:buClr>
              <a:buFont typeface="Arial Narrow" panose="020B0606020202030204" pitchFamily="34" charset="0"/>
              <a:buChar char="◊"/>
            </a:pPr>
            <a:r>
              <a:rPr lang="en-US" sz="1200" dirty="0"/>
              <a:t>Inventory Control</a:t>
            </a:r>
          </a:p>
          <a:p>
            <a:pPr marL="684213" indent="-222250">
              <a:buClr>
                <a:srgbClr val="8DC63F"/>
              </a:buClr>
              <a:buFont typeface="Arial Narrow" panose="020B0606020202030204" pitchFamily="34" charset="0"/>
              <a:buChar char="◊"/>
            </a:pPr>
            <a:r>
              <a:rPr lang="en-US" sz="1200" dirty="0"/>
              <a:t>Transportation Systems Analysis</a:t>
            </a:r>
          </a:p>
          <a:p>
            <a:pPr marL="684213" indent="-222250">
              <a:buClr>
                <a:srgbClr val="8DC63F"/>
              </a:buClr>
              <a:buFont typeface="Arial Narrow" panose="020B0606020202030204" pitchFamily="34" charset="0"/>
              <a:buChar char="◊"/>
            </a:pPr>
            <a:r>
              <a:rPr lang="en-US" sz="1200" dirty="0"/>
              <a:t>Life Safety and Fire Protection Management</a:t>
            </a:r>
          </a:p>
          <a:p>
            <a:pPr marL="684213" indent="-222250">
              <a:buClr>
                <a:srgbClr val="8DC63F"/>
              </a:buClr>
              <a:buFont typeface="Arial Narrow" panose="020B0606020202030204" pitchFamily="34" charset="0"/>
              <a:buChar char="◊"/>
            </a:pPr>
            <a:r>
              <a:rPr lang="en-US" sz="1200" dirty="0"/>
              <a:t>Medical Facility Real Property Planning and Analysis System (RPLANS)</a:t>
            </a:r>
          </a:p>
          <a:p>
            <a:pPr marL="684213" indent="-222250">
              <a:buClr>
                <a:srgbClr val="8DC63F"/>
              </a:buClr>
              <a:buFont typeface="Arial Narrow" panose="020B0606020202030204" pitchFamily="34" charset="0"/>
              <a:buChar char="◊"/>
            </a:pPr>
            <a:r>
              <a:rPr lang="en-US" sz="1200" dirty="0"/>
              <a:t>Project Management</a:t>
            </a:r>
          </a:p>
          <a:p>
            <a:pPr marL="684213" indent="-222250">
              <a:buClr>
                <a:srgbClr val="8DC63F"/>
              </a:buClr>
              <a:buFont typeface="Arial Narrow" panose="020B0606020202030204" pitchFamily="34" charset="0"/>
              <a:buChar char="◊"/>
            </a:pPr>
            <a:r>
              <a:rPr lang="en-US" sz="1200" dirty="0"/>
              <a:t>Energy and Water Monitoring</a:t>
            </a:r>
          </a:p>
          <a:p>
            <a:endParaRPr lang="en-US" sz="1200" dirty="0"/>
          </a:p>
          <a:p>
            <a:r>
              <a:rPr lang="en-US" sz="1200" dirty="0"/>
              <a:t>Our facility experts also have extensive experience with BUILDER software, the DMLSS-FM system, facility condition assessments, Real Property Installed Equipment (RPIE) tagging, and reliability-centered</a:t>
            </a:r>
          </a:p>
          <a:p>
            <a:r>
              <a:rPr lang="en-US" sz="1200" dirty="0"/>
              <a:t>maintenance (RCM).</a:t>
            </a:r>
          </a:p>
        </p:txBody>
      </p:sp>
      <p:cxnSp>
        <p:nvCxnSpPr>
          <p:cNvPr id="10" name="Straight Connector 9"/>
          <p:cNvCxnSpPr/>
          <p:nvPr/>
        </p:nvCxnSpPr>
        <p:spPr>
          <a:xfrm>
            <a:off x="2358325" y="1409700"/>
            <a:ext cx="0" cy="4693846"/>
          </a:xfrm>
          <a:prstGeom prst="line">
            <a:avLst/>
          </a:prstGeom>
          <a:ln>
            <a:solidFill>
              <a:srgbClr val="89898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1218" y="2207074"/>
            <a:ext cx="1695861" cy="369332"/>
          </a:xfrm>
          <a:prstGeom prst="rect">
            <a:avLst/>
          </a:prstGeom>
          <a:noFill/>
        </p:spPr>
        <p:txBody>
          <a:bodyPr wrap="square" lIns="0" tIns="0" rIns="0" bIns="0" rtlCol="0">
            <a:spAutoFit/>
          </a:bodyPr>
          <a:lstStyle/>
          <a:p>
            <a:pPr algn="ctr">
              <a:lnSpc>
                <a:spcPct val="100000"/>
              </a:lnSpc>
            </a:pPr>
            <a:r>
              <a:rPr lang="en-US" sz="1200" b="1" dirty="0">
                <a:solidFill>
                  <a:srgbClr val="1673A8"/>
                </a:solidFill>
              </a:rPr>
              <a:t>Logistics, Operations, Maintenance</a:t>
            </a:r>
          </a:p>
        </p:txBody>
      </p:sp>
      <p:grpSp>
        <p:nvGrpSpPr>
          <p:cNvPr id="12" name="Group 11"/>
          <p:cNvGrpSpPr/>
          <p:nvPr/>
        </p:nvGrpSpPr>
        <p:grpSpPr>
          <a:xfrm>
            <a:off x="515371" y="2705100"/>
            <a:ext cx="1511166" cy="652849"/>
            <a:chOff x="515371" y="5660026"/>
            <a:chExt cx="1511166" cy="652849"/>
          </a:xfrm>
        </p:grpSpPr>
        <p:pic>
          <p:nvPicPr>
            <p:cNvPr id="16" name="Picture 1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69078" y="5660026"/>
              <a:ext cx="511233" cy="514350"/>
            </a:xfrm>
            <a:prstGeom prst="rect">
              <a:avLst/>
            </a:prstGeom>
          </p:spPr>
        </p:pic>
        <p:sp>
          <p:nvSpPr>
            <p:cNvPr id="5" name="TextBox 4"/>
            <p:cNvSpPr txBox="1"/>
            <p:nvPr/>
          </p:nvSpPr>
          <p:spPr>
            <a:xfrm>
              <a:off x="515371" y="6174376"/>
              <a:ext cx="1511166" cy="138499"/>
            </a:xfrm>
            <a:prstGeom prst="rect">
              <a:avLst/>
            </a:prstGeom>
            <a:noFill/>
          </p:spPr>
          <p:txBody>
            <a:bodyPr wrap="square" lIns="0" tIns="0" rIns="0" bIns="0" rtlCol="0">
              <a:spAutoFit/>
            </a:bodyPr>
            <a:lstStyle/>
            <a:p>
              <a:pPr algn="ctr">
                <a:lnSpc>
                  <a:spcPct val="100000"/>
                </a:lnSpc>
              </a:pPr>
              <a:r>
                <a:rPr lang="en-US" sz="900" dirty="0"/>
                <a:t>Program Management</a:t>
              </a:r>
            </a:p>
          </p:txBody>
        </p:sp>
      </p:grpSp>
      <p:grpSp>
        <p:nvGrpSpPr>
          <p:cNvPr id="26" name="Group 25"/>
          <p:cNvGrpSpPr/>
          <p:nvPr/>
        </p:nvGrpSpPr>
        <p:grpSpPr>
          <a:xfrm>
            <a:off x="514167" y="3452310"/>
            <a:ext cx="1511166" cy="670102"/>
            <a:chOff x="514167" y="4945930"/>
            <a:chExt cx="1511166" cy="670102"/>
          </a:xfrm>
        </p:grpSpPr>
        <p:pic>
          <p:nvPicPr>
            <p:cNvPr id="23" name="Picture 22"/>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2925" y="4945930"/>
              <a:ext cx="670929" cy="515714"/>
            </a:xfrm>
            <a:prstGeom prst="rect">
              <a:avLst/>
            </a:prstGeom>
          </p:spPr>
        </p:pic>
        <p:sp>
          <p:nvSpPr>
            <p:cNvPr id="25" name="TextBox 24"/>
            <p:cNvSpPr txBox="1"/>
            <p:nvPr/>
          </p:nvSpPr>
          <p:spPr>
            <a:xfrm>
              <a:off x="514167" y="5477533"/>
              <a:ext cx="1511166" cy="138499"/>
            </a:xfrm>
            <a:prstGeom prst="rect">
              <a:avLst/>
            </a:prstGeom>
            <a:noFill/>
          </p:spPr>
          <p:txBody>
            <a:bodyPr wrap="square" lIns="0" tIns="0" rIns="0" bIns="0" rtlCol="0">
              <a:spAutoFit/>
            </a:bodyPr>
            <a:lstStyle/>
            <a:p>
              <a:pPr algn="ctr">
                <a:lnSpc>
                  <a:spcPct val="100000"/>
                </a:lnSpc>
              </a:pPr>
              <a:r>
                <a:rPr lang="en-US" sz="900" dirty="0"/>
                <a:t>Advisory</a:t>
              </a:r>
            </a:p>
          </p:txBody>
        </p:sp>
      </p:grpSp>
      <p:grpSp>
        <p:nvGrpSpPr>
          <p:cNvPr id="27" name="Group 26"/>
          <p:cNvGrpSpPr/>
          <p:nvPr/>
        </p:nvGrpSpPr>
        <p:grpSpPr>
          <a:xfrm>
            <a:off x="513566" y="4216773"/>
            <a:ext cx="1511166" cy="667571"/>
            <a:chOff x="515371" y="3420401"/>
            <a:chExt cx="1511166" cy="667571"/>
          </a:xfrm>
        </p:grpSpPr>
        <p:pic>
          <p:nvPicPr>
            <p:cNvPr id="28" name="Picture 27"/>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09623" y="3420401"/>
              <a:ext cx="452005" cy="501881"/>
            </a:xfrm>
            <a:prstGeom prst="rect">
              <a:avLst/>
            </a:prstGeom>
          </p:spPr>
        </p:pic>
        <p:sp>
          <p:nvSpPr>
            <p:cNvPr id="29" name="TextBox 28"/>
            <p:cNvSpPr txBox="1"/>
            <p:nvPr/>
          </p:nvSpPr>
          <p:spPr>
            <a:xfrm>
              <a:off x="515371" y="3949473"/>
              <a:ext cx="1511166" cy="138499"/>
            </a:xfrm>
            <a:prstGeom prst="rect">
              <a:avLst/>
            </a:prstGeom>
            <a:noFill/>
          </p:spPr>
          <p:txBody>
            <a:bodyPr wrap="square" lIns="0" tIns="0" rIns="0" bIns="0" rtlCol="0">
              <a:spAutoFit/>
            </a:bodyPr>
            <a:lstStyle/>
            <a:p>
              <a:pPr algn="ctr">
                <a:lnSpc>
                  <a:spcPct val="100000"/>
                </a:lnSpc>
              </a:pPr>
              <a:r>
                <a:rPr lang="en-US" sz="900" dirty="0"/>
                <a:t>Architecture &amp; Engineering</a:t>
              </a:r>
            </a:p>
          </p:txBody>
        </p:sp>
      </p:grpSp>
      <p:pic>
        <p:nvPicPr>
          <p:cNvPr id="6" name="Picture 5"/>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7850" y="1374153"/>
            <a:ext cx="873688" cy="749886"/>
          </a:xfrm>
          <a:prstGeom prst="rect">
            <a:avLst/>
          </a:prstGeom>
        </p:spPr>
      </p:pic>
      <p:grpSp>
        <p:nvGrpSpPr>
          <p:cNvPr id="22" name="Group 21"/>
          <p:cNvGrpSpPr/>
          <p:nvPr/>
        </p:nvGrpSpPr>
        <p:grpSpPr>
          <a:xfrm>
            <a:off x="514167" y="4978706"/>
            <a:ext cx="1511166" cy="642682"/>
            <a:chOff x="514167" y="2724010"/>
            <a:chExt cx="1511166" cy="642682"/>
          </a:xfrm>
        </p:grpSpPr>
        <p:pic>
          <p:nvPicPr>
            <p:cNvPr id="24" name="Picture 23"/>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9519" y="2724010"/>
              <a:ext cx="570461" cy="511233"/>
            </a:xfrm>
            <a:prstGeom prst="rect">
              <a:avLst/>
            </a:prstGeom>
          </p:spPr>
        </p:pic>
        <p:sp>
          <p:nvSpPr>
            <p:cNvPr id="30" name="TextBox 29"/>
            <p:cNvSpPr txBox="1"/>
            <p:nvPr/>
          </p:nvSpPr>
          <p:spPr>
            <a:xfrm>
              <a:off x="514167" y="3228193"/>
              <a:ext cx="1511166" cy="138499"/>
            </a:xfrm>
            <a:prstGeom prst="rect">
              <a:avLst/>
            </a:prstGeom>
            <a:noFill/>
          </p:spPr>
          <p:txBody>
            <a:bodyPr wrap="square" lIns="0" tIns="0" rIns="0" bIns="0" rtlCol="0">
              <a:spAutoFit/>
            </a:bodyPr>
            <a:lstStyle/>
            <a:p>
              <a:pPr algn="ctr">
                <a:lnSpc>
                  <a:spcPct val="100000"/>
                </a:lnSpc>
              </a:pPr>
              <a:r>
                <a:rPr lang="en-US" sz="900" dirty="0"/>
                <a:t>Enterprise Technologies</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1880713"/>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28600"/>
            <a:ext cx="8686800" cy="567813"/>
          </a:xfrm>
        </p:spPr>
        <p:txBody>
          <a:bodyPr>
            <a:normAutofit/>
          </a:bodyPr>
          <a:lstStyle/>
          <a:p>
            <a:pPr algn="l"/>
            <a:r>
              <a:rPr lang="en-US" b="1" dirty="0">
                <a:solidFill>
                  <a:schemeClr val="bg1">
                    <a:lumMod val="50000"/>
                  </a:schemeClr>
                </a:solidFill>
                <a:latin typeface="+mn-lt"/>
              </a:rPr>
              <a:t>NIKA </a:t>
            </a:r>
            <a:r>
              <a:rPr lang="en-US" b="0" dirty="0">
                <a:solidFill>
                  <a:srgbClr val="8DC63F"/>
                </a:solidFill>
                <a:latin typeface="+mn-lt"/>
              </a:rPr>
              <a:t>Program Management</a:t>
            </a:r>
          </a:p>
        </p:txBody>
      </p:sp>
      <p:sp>
        <p:nvSpPr>
          <p:cNvPr id="7" name="TextBox 6"/>
          <p:cNvSpPr txBox="1"/>
          <p:nvPr/>
        </p:nvSpPr>
        <p:spPr>
          <a:xfrm>
            <a:off x="328270" y="811530"/>
            <a:ext cx="8595360" cy="400110"/>
          </a:xfrm>
          <a:prstGeom prst="rect">
            <a:avLst/>
          </a:prstGeom>
          <a:noFill/>
        </p:spPr>
        <p:txBody>
          <a:bodyPr wrap="square" lIns="0" tIns="0" rIns="0" bIns="0" rtlCol="0">
            <a:spAutoFit/>
          </a:bodyPr>
          <a:lstStyle/>
          <a:p>
            <a:r>
              <a:rPr lang="en-US" sz="1600" dirty="0">
                <a:solidFill>
                  <a:srgbClr val="1673A8"/>
                </a:solidFill>
              </a:rPr>
              <a:t>Minimizing Risk and Maximizing Quality</a:t>
            </a:r>
            <a:endParaRPr lang="en-US" sz="1600" b="1" dirty="0">
              <a:solidFill>
                <a:srgbClr val="1673A8"/>
              </a:solidFill>
            </a:endParaRPr>
          </a:p>
          <a:p>
            <a:pPr>
              <a:lnSpc>
                <a:spcPct val="100000"/>
              </a:lnSpc>
            </a:pPr>
            <a:endParaRPr lang="en-US" sz="1000" dirty="0"/>
          </a:p>
        </p:txBody>
      </p:sp>
      <p:sp>
        <p:nvSpPr>
          <p:cNvPr id="97" name="Content Placeholder 1"/>
          <p:cNvSpPr txBox="1">
            <a:spLocks/>
          </p:cNvSpPr>
          <p:nvPr/>
        </p:nvSpPr>
        <p:spPr>
          <a:xfrm>
            <a:off x="221949" y="1409700"/>
            <a:ext cx="2177153" cy="45311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US" sz="800" dirty="0"/>
          </a:p>
          <a:p>
            <a:pPr marL="0" indent="0">
              <a:lnSpc>
                <a:spcPct val="100000"/>
              </a:lnSpc>
              <a:spcBef>
                <a:spcPts val="0"/>
              </a:spcBef>
              <a:buFont typeface="Arial" panose="020B0604020202020204" pitchFamily="34" charset="0"/>
              <a:buNone/>
            </a:pPr>
            <a:endParaRPr lang="en-US" sz="1200" dirty="0"/>
          </a:p>
        </p:txBody>
      </p:sp>
      <p:sp>
        <p:nvSpPr>
          <p:cNvPr id="2" name="TextBox 1"/>
          <p:cNvSpPr txBox="1"/>
          <p:nvPr/>
        </p:nvSpPr>
        <p:spPr>
          <a:xfrm>
            <a:off x="2552701" y="1409700"/>
            <a:ext cx="6370930" cy="4062651"/>
          </a:xfrm>
          <a:prstGeom prst="rect">
            <a:avLst/>
          </a:prstGeom>
          <a:noFill/>
        </p:spPr>
        <p:txBody>
          <a:bodyPr wrap="square" lIns="0" tIns="0" rIns="0" bIns="0" rtlCol="0">
            <a:spAutoFit/>
          </a:bodyPr>
          <a:lstStyle/>
          <a:p>
            <a:r>
              <a:rPr lang="en-US" sz="1200" dirty="0"/>
              <a:t>At every stage of the project life cycle, NIKA works to optimize the structure, planning, analysis, and performance of your programs and projects. NIKA can help you consistently deliver increasingly complex programs and projects faster, while keeping costs down and quality high.</a:t>
            </a:r>
          </a:p>
          <a:p>
            <a:endParaRPr lang="en-US" sz="1200" dirty="0"/>
          </a:p>
          <a:p>
            <a:r>
              <a:rPr lang="en-US" sz="1200" dirty="0"/>
              <a:t>The NIKA name is synonymous with quality and leadership. We support your needs throughout the project lifecycle with project managers, quality assurance managers, and technical managers who provide a variety of support services, including:</a:t>
            </a:r>
          </a:p>
          <a:p>
            <a:endParaRPr lang="en-US" sz="1200" dirty="0"/>
          </a:p>
          <a:p>
            <a:pPr marL="684213" indent="-222250">
              <a:buClr>
                <a:srgbClr val="8DC63F"/>
              </a:buClr>
              <a:buFont typeface="Arial Narrow" panose="020B0606020202030204" pitchFamily="34" charset="0"/>
              <a:buChar char="◊"/>
            </a:pPr>
            <a:r>
              <a:rPr lang="en-US" sz="1200" dirty="0"/>
              <a:t>Project Development Support</a:t>
            </a:r>
          </a:p>
          <a:p>
            <a:pPr marL="684213" indent="-222250">
              <a:buClr>
                <a:srgbClr val="8DC63F"/>
              </a:buClr>
              <a:buFont typeface="Arial Narrow" panose="020B0606020202030204" pitchFamily="34" charset="0"/>
              <a:buChar char="◊"/>
            </a:pPr>
            <a:r>
              <a:rPr lang="en-US" sz="1200" dirty="0"/>
              <a:t>Coordination of Contractors</a:t>
            </a:r>
          </a:p>
          <a:p>
            <a:pPr marL="684213" indent="-222250">
              <a:buClr>
                <a:srgbClr val="8DC63F"/>
              </a:buClr>
              <a:buFont typeface="Arial Narrow" panose="020B0606020202030204" pitchFamily="34" charset="0"/>
              <a:buChar char="◊"/>
            </a:pPr>
            <a:r>
              <a:rPr lang="en-US" sz="1200" dirty="0"/>
              <a:t>Verification of Contractor-Installed Items</a:t>
            </a:r>
          </a:p>
          <a:p>
            <a:pPr marL="684213" indent="-222250">
              <a:buClr>
                <a:srgbClr val="8DC63F"/>
              </a:buClr>
              <a:buFont typeface="Arial Narrow" panose="020B0606020202030204" pitchFamily="34" charset="0"/>
              <a:buChar char="◊"/>
            </a:pPr>
            <a:r>
              <a:rPr lang="en-US" sz="1200" dirty="0"/>
              <a:t>Coordination with Safety Officers</a:t>
            </a:r>
          </a:p>
          <a:p>
            <a:pPr marL="684213" indent="-222250">
              <a:buClr>
                <a:srgbClr val="8DC63F"/>
              </a:buClr>
              <a:buFont typeface="Arial Narrow" panose="020B0606020202030204" pitchFamily="34" charset="0"/>
              <a:buChar char="◊"/>
            </a:pPr>
            <a:r>
              <a:rPr lang="en-US" sz="1200" dirty="0"/>
              <a:t>Code &amp; Criteria Compliance</a:t>
            </a:r>
          </a:p>
          <a:p>
            <a:pPr marL="684213" indent="-222250">
              <a:buClr>
                <a:srgbClr val="8DC63F"/>
              </a:buClr>
              <a:buFont typeface="Arial Narrow" panose="020B0606020202030204" pitchFamily="34" charset="0"/>
              <a:buChar char="◊"/>
            </a:pPr>
            <a:r>
              <a:rPr lang="en-US" sz="1200" dirty="0"/>
              <a:t>Quality Reviews</a:t>
            </a:r>
          </a:p>
          <a:p>
            <a:pPr marL="684213" indent="-222250">
              <a:buClr>
                <a:srgbClr val="8DC63F"/>
              </a:buClr>
              <a:buFont typeface="Arial Narrow" panose="020B0606020202030204" pitchFamily="34" charset="0"/>
              <a:buChar char="◊"/>
            </a:pPr>
            <a:r>
              <a:rPr lang="en-US" sz="1200" dirty="0"/>
              <a:t>Schedule Evaluation</a:t>
            </a:r>
          </a:p>
          <a:p>
            <a:pPr marL="684213" indent="-222250">
              <a:buClr>
                <a:srgbClr val="8DC63F"/>
              </a:buClr>
              <a:buFont typeface="Arial Narrow" panose="020B0606020202030204" pitchFamily="34" charset="0"/>
              <a:buChar char="◊"/>
            </a:pPr>
            <a:r>
              <a:rPr lang="en-US" sz="1200" dirty="0"/>
              <a:t>Safety Oversight</a:t>
            </a:r>
          </a:p>
          <a:p>
            <a:pPr marL="684213" indent="-222250">
              <a:buClr>
                <a:srgbClr val="8DC63F"/>
              </a:buClr>
              <a:buFont typeface="Arial Narrow" panose="020B0606020202030204" pitchFamily="34" charset="0"/>
              <a:buChar char="◊"/>
            </a:pPr>
            <a:r>
              <a:rPr lang="en-US" sz="1200" dirty="0"/>
              <a:t>Coordination with Stakeholders</a:t>
            </a:r>
          </a:p>
          <a:p>
            <a:pPr marL="684213" indent="-222250">
              <a:buClr>
                <a:srgbClr val="8DC63F"/>
              </a:buClr>
              <a:buFont typeface="Arial Narrow" panose="020B0606020202030204" pitchFamily="34" charset="0"/>
              <a:buChar char="◊"/>
            </a:pPr>
            <a:r>
              <a:rPr lang="en-US" sz="1200" dirty="0"/>
              <a:t>Space Management</a:t>
            </a:r>
          </a:p>
          <a:p>
            <a:endParaRPr lang="en-US" sz="1200" dirty="0"/>
          </a:p>
          <a:p>
            <a:r>
              <a:rPr lang="en-US" sz="1200" dirty="0"/>
              <a:t>At NIKA, every program is delivered in alignment with a client’s mission while meeting very strict goals along the way – doing it on time and on budget. NIKA’s program management team has the experience necessary to help you accurately identify requirements, define measurable performance standards, and manage life cycle activities.</a:t>
            </a:r>
          </a:p>
        </p:txBody>
      </p:sp>
      <p:cxnSp>
        <p:nvCxnSpPr>
          <p:cNvPr id="10" name="Straight Connector 9"/>
          <p:cNvCxnSpPr/>
          <p:nvPr/>
        </p:nvCxnSpPr>
        <p:spPr>
          <a:xfrm>
            <a:off x="2358325" y="1409700"/>
            <a:ext cx="0" cy="4693846"/>
          </a:xfrm>
          <a:prstGeom prst="line">
            <a:avLst/>
          </a:prstGeom>
          <a:ln>
            <a:solidFill>
              <a:srgbClr val="89898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1218" y="2207074"/>
            <a:ext cx="1695861" cy="184666"/>
          </a:xfrm>
          <a:prstGeom prst="rect">
            <a:avLst/>
          </a:prstGeom>
          <a:noFill/>
        </p:spPr>
        <p:txBody>
          <a:bodyPr wrap="square" lIns="0" tIns="0" rIns="0" bIns="0" rtlCol="0">
            <a:spAutoFit/>
          </a:bodyPr>
          <a:lstStyle/>
          <a:p>
            <a:pPr algn="ctr">
              <a:lnSpc>
                <a:spcPct val="100000"/>
              </a:lnSpc>
            </a:pPr>
            <a:r>
              <a:rPr lang="en-US" sz="1200" b="1" dirty="0">
                <a:solidFill>
                  <a:srgbClr val="1673A8"/>
                </a:solidFill>
              </a:rPr>
              <a:t>Program Management</a:t>
            </a:r>
          </a:p>
        </p:txBody>
      </p:sp>
      <p:grpSp>
        <p:nvGrpSpPr>
          <p:cNvPr id="26" name="Group 25"/>
          <p:cNvGrpSpPr/>
          <p:nvPr/>
        </p:nvGrpSpPr>
        <p:grpSpPr>
          <a:xfrm>
            <a:off x="527358" y="2705100"/>
            <a:ext cx="1511166" cy="670102"/>
            <a:chOff x="514167" y="4945930"/>
            <a:chExt cx="1511166" cy="670102"/>
          </a:xfrm>
        </p:grpSpPr>
        <p:pic>
          <p:nvPicPr>
            <p:cNvPr id="23" name="Picture 22"/>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2925" y="4945930"/>
              <a:ext cx="670929" cy="515714"/>
            </a:xfrm>
            <a:prstGeom prst="rect">
              <a:avLst/>
            </a:prstGeom>
          </p:spPr>
        </p:pic>
        <p:sp>
          <p:nvSpPr>
            <p:cNvPr id="25" name="TextBox 24"/>
            <p:cNvSpPr txBox="1"/>
            <p:nvPr/>
          </p:nvSpPr>
          <p:spPr>
            <a:xfrm>
              <a:off x="514167" y="5477533"/>
              <a:ext cx="1511166" cy="138499"/>
            </a:xfrm>
            <a:prstGeom prst="rect">
              <a:avLst/>
            </a:prstGeom>
            <a:noFill/>
          </p:spPr>
          <p:txBody>
            <a:bodyPr wrap="square" lIns="0" tIns="0" rIns="0" bIns="0" rtlCol="0">
              <a:spAutoFit/>
            </a:bodyPr>
            <a:lstStyle/>
            <a:p>
              <a:pPr algn="ctr">
                <a:lnSpc>
                  <a:spcPct val="100000"/>
                </a:lnSpc>
              </a:pPr>
              <a:r>
                <a:rPr lang="en-US" sz="900" dirty="0"/>
                <a:t>Advisory</a:t>
              </a:r>
            </a:p>
          </p:txBody>
        </p:sp>
      </p:grpSp>
      <p:grpSp>
        <p:nvGrpSpPr>
          <p:cNvPr id="27" name="Group 26"/>
          <p:cNvGrpSpPr/>
          <p:nvPr/>
        </p:nvGrpSpPr>
        <p:grpSpPr>
          <a:xfrm>
            <a:off x="513566" y="3505186"/>
            <a:ext cx="1511166" cy="667571"/>
            <a:chOff x="515371" y="3420401"/>
            <a:chExt cx="1511166" cy="667571"/>
          </a:xfrm>
        </p:grpSpPr>
        <p:pic>
          <p:nvPicPr>
            <p:cNvPr id="28" name="Picture 27"/>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09623" y="3420401"/>
              <a:ext cx="452005" cy="501881"/>
            </a:xfrm>
            <a:prstGeom prst="rect">
              <a:avLst/>
            </a:prstGeom>
          </p:spPr>
        </p:pic>
        <p:sp>
          <p:nvSpPr>
            <p:cNvPr id="29" name="TextBox 28"/>
            <p:cNvSpPr txBox="1"/>
            <p:nvPr/>
          </p:nvSpPr>
          <p:spPr>
            <a:xfrm>
              <a:off x="515371" y="3949473"/>
              <a:ext cx="1511166" cy="138499"/>
            </a:xfrm>
            <a:prstGeom prst="rect">
              <a:avLst/>
            </a:prstGeom>
            <a:noFill/>
          </p:spPr>
          <p:txBody>
            <a:bodyPr wrap="square" lIns="0" tIns="0" rIns="0" bIns="0" rtlCol="0">
              <a:spAutoFit/>
            </a:bodyPr>
            <a:lstStyle/>
            <a:p>
              <a:pPr algn="ctr">
                <a:lnSpc>
                  <a:spcPct val="100000"/>
                </a:lnSpc>
              </a:pPr>
              <a:r>
                <a:rPr lang="en-US" sz="900" dirty="0"/>
                <a:t>Architecture &amp; Engineering</a:t>
              </a:r>
            </a:p>
          </p:txBody>
        </p:sp>
      </p:grpSp>
      <p:grpSp>
        <p:nvGrpSpPr>
          <p:cNvPr id="22" name="Group 21"/>
          <p:cNvGrpSpPr/>
          <p:nvPr/>
        </p:nvGrpSpPr>
        <p:grpSpPr>
          <a:xfrm>
            <a:off x="554942" y="4302741"/>
            <a:ext cx="1511166" cy="642682"/>
            <a:chOff x="514167" y="2724010"/>
            <a:chExt cx="1511166" cy="642682"/>
          </a:xfrm>
        </p:grpSpPr>
        <p:pic>
          <p:nvPicPr>
            <p:cNvPr id="24" name="Picture 23"/>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9519" y="2724010"/>
              <a:ext cx="570461" cy="511233"/>
            </a:xfrm>
            <a:prstGeom prst="rect">
              <a:avLst/>
            </a:prstGeom>
          </p:spPr>
        </p:pic>
        <p:sp>
          <p:nvSpPr>
            <p:cNvPr id="30" name="TextBox 29"/>
            <p:cNvSpPr txBox="1"/>
            <p:nvPr/>
          </p:nvSpPr>
          <p:spPr>
            <a:xfrm>
              <a:off x="514167" y="3228193"/>
              <a:ext cx="1511166" cy="138499"/>
            </a:xfrm>
            <a:prstGeom prst="rect">
              <a:avLst/>
            </a:prstGeom>
            <a:noFill/>
          </p:spPr>
          <p:txBody>
            <a:bodyPr wrap="square" lIns="0" tIns="0" rIns="0" bIns="0" rtlCol="0">
              <a:spAutoFit/>
            </a:bodyPr>
            <a:lstStyle/>
            <a:p>
              <a:pPr algn="ctr">
                <a:lnSpc>
                  <a:spcPct val="100000"/>
                </a:lnSpc>
              </a:pPr>
              <a:r>
                <a:rPr lang="en-US" sz="900" dirty="0"/>
                <a:t>Enterprise Technologies</a:t>
              </a:r>
            </a:p>
          </p:txBody>
        </p:sp>
      </p:grpSp>
      <p:pic>
        <p:nvPicPr>
          <p:cNvPr id="3" name="Picture 2"/>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2070" y="1395380"/>
            <a:ext cx="681742" cy="683000"/>
          </a:xfrm>
          <a:prstGeom prst="rect">
            <a:avLst/>
          </a:prstGeom>
        </p:spPr>
      </p:pic>
      <p:grpSp>
        <p:nvGrpSpPr>
          <p:cNvPr id="31" name="Group 30"/>
          <p:cNvGrpSpPr/>
          <p:nvPr/>
        </p:nvGrpSpPr>
        <p:grpSpPr>
          <a:xfrm>
            <a:off x="541150" y="5075407"/>
            <a:ext cx="1511166" cy="543042"/>
            <a:chOff x="515371" y="4983103"/>
            <a:chExt cx="1511166" cy="543042"/>
          </a:xfrm>
        </p:grpSpPr>
        <p:pic>
          <p:nvPicPr>
            <p:cNvPr id="32" name="Picture 31"/>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97589" y="4983103"/>
              <a:ext cx="467591" cy="402128"/>
            </a:xfrm>
            <a:prstGeom prst="rect">
              <a:avLst/>
            </a:prstGeom>
          </p:spPr>
        </p:pic>
        <p:sp>
          <p:nvSpPr>
            <p:cNvPr id="33" name="TextBox 32"/>
            <p:cNvSpPr txBox="1"/>
            <p:nvPr/>
          </p:nvSpPr>
          <p:spPr>
            <a:xfrm>
              <a:off x="515371" y="5387646"/>
              <a:ext cx="1511166" cy="138499"/>
            </a:xfrm>
            <a:prstGeom prst="rect">
              <a:avLst/>
            </a:prstGeom>
            <a:noFill/>
          </p:spPr>
          <p:txBody>
            <a:bodyPr wrap="square" lIns="0" tIns="0" rIns="0" bIns="0" rtlCol="0">
              <a:spAutoFit/>
            </a:bodyPr>
            <a:lstStyle/>
            <a:p>
              <a:pPr algn="ctr">
                <a:lnSpc>
                  <a:spcPct val="100000"/>
                </a:lnSpc>
              </a:pPr>
              <a:r>
                <a:rPr lang="en-US" sz="900" dirty="0"/>
                <a:t>Logistics, Operations, Maintenance</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0250941"/>
      </p:ext>
    </p:extLst>
  </p:cSld>
  <p:clrMapOvr>
    <a:masterClrMapping/>
  </p:clrMapOvr>
</p:sld>
</file>

<file path=ppt/theme/theme1.xml><?xml version="1.0" encoding="utf-8"?>
<a:theme xmlns:a="http://schemas.openxmlformats.org/drawingml/2006/main" name="Office Theme">
  <a:themeElements>
    <a:clrScheme name="NIKA Colors">
      <a:dk1>
        <a:sysClr val="windowText" lastClr="000000"/>
      </a:dk1>
      <a:lt1>
        <a:sysClr val="window" lastClr="FFFFFF"/>
      </a:lt1>
      <a:dk2>
        <a:srgbClr val="838386"/>
      </a:dk2>
      <a:lt2>
        <a:srgbClr val="E7E6E6"/>
      </a:lt2>
      <a:accent1>
        <a:srgbClr val="1673A8"/>
      </a:accent1>
      <a:accent2>
        <a:srgbClr val="E98141"/>
      </a:accent2>
      <a:accent3>
        <a:srgbClr val="82BC00"/>
      </a:accent3>
      <a:accent4>
        <a:srgbClr val="FFC000"/>
      </a:accent4>
      <a:accent5>
        <a:srgbClr val="E92941"/>
      </a:accent5>
      <a:accent6>
        <a:srgbClr val="954F72"/>
      </a:accent6>
      <a:hlink>
        <a:srgbClr val="0563C1"/>
      </a:hlink>
      <a:folHlink>
        <a:srgbClr val="954F72"/>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nSpc>
            <a:spcPct val="100000"/>
          </a:lnSpc>
          <a:defRPr sz="1000" dirty="0" smtClean="0"/>
        </a:defPPr>
      </a:lstStyle>
    </a:txDef>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13796</TotalTime>
  <Words>3893</Words>
  <Application>Microsoft Office PowerPoint</Application>
  <PresentationFormat>On-screen Show (4:3)</PresentationFormat>
  <Paragraphs>594</Paragraphs>
  <Slides>16</Slides>
  <Notes>14</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Office Theme</vt:lpstr>
      <vt:lpstr>Introduction to NIKA </vt:lpstr>
      <vt:lpstr>NIKA Highlights</vt:lpstr>
      <vt:lpstr>Top Management  A Track Record of Success</vt:lpstr>
      <vt:lpstr>NIKA Service Lines and Core Services</vt:lpstr>
      <vt:lpstr>NIKA Advisory</vt:lpstr>
      <vt:lpstr>NIKA Architecture &amp; Engineering</vt:lpstr>
      <vt:lpstr>NIKA Enterprise Technologies</vt:lpstr>
      <vt:lpstr>NIKA Logistics, Operations, and Maintenance</vt:lpstr>
      <vt:lpstr>NIKA Program Management</vt:lpstr>
      <vt:lpstr>The NIKA Advantage Why NIKA is the Right Choice</vt:lpstr>
      <vt:lpstr>Tiered Services Ensuring Project Success</vt:lpstr>
      <vt:lpstr>Quality Control Best Practices to Ensure Quality</vt:lpstr>
      <vt:lpstr>NIKA At-a-Glance Where Depth Meets Reach</vt:lpstr>
      <vt:lpstr>Clients, Partners and Community Working Together</vt:lpstr>
      <vt:lpstr>Awards and Affiliations Recognizing Excellence</vt:lpstr>
      <vt:lpstr>Connect/Contract with NIKA Let’s Get Started!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White</dc:creator>
  <cp:lastModifiedBy>Andrei Alexandru</cp:lastModifiedBy>
  <cp:revision>637</cp:revision>
  <cp:lastPrinted>2016-04-14T12:58:56Z</cp:lastPrinted>
  <dcterms:created xsi:type="dcterms:W3CDTF">2016-08-26T03:37:58Z</dcterms:created>
  <dcterms:modified xsi:type="dcterms:W3CDTF">2016-08-26T03:38:34Z</dcterms:modified>
</cp:coreProperties>
</file>